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0.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1.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 id="2147484317" r:id="rId15"/>
  </p:sldMasterIdLst>
  <p:notesMasterIdLst>
    <p:notesMasterId r:id="rId60"/>
  </p:notesMasterIdLst>
  <p:sldIdLst>
    <p:sldId id="541" r:id="rId16"/>
    <p:sldId id="1843" r:id="rId17"/>
    <p:sldId id="2429" r:id="rId18"/>
    <p:sldId id="2406" r:id="rId19"/>
    <p:sldId id="2409" r:id="rId20"/>
    <p:sldId id="2414" r:id="rId21"/>
    <p:sldId id="259" r:id="rId22"/>
    <p:sldId id="2455" r:id="rId23"/>
    <p:sldId id="676" r:id="rId24"/>
    <p:sldId id="652" r:id="rId25"/>
    <p:sldId id="2467" r:id="rId26"/>
    <p:sldId id="542" r:id="rId27"/>
    <p:sldId id="2456" r:id="rId28"/>
    <p:sldId id="2457" r:id="rId29"/>
    <p:sldId id="2458" r:id="rId30"/>
    <p:sldId id="2459" r:id="rId31"/>
    <p:sldId id="2430" r:id="rId32"/>
    <p:sldId id="2468" r:id="rId33"/>
    <p:sldId id="655" r:id="rId34"/>
    <p:sldId id="545" r:id="rId35"/>
    <p:sldId id="556" r:id="rId36"/>
    <p:sldId id="2465" r:id="rId37"/>
    <p:sldId id="2461" r:id="rId38"/>
    <p:sldId id="2469" r:id="rId39"/>
    <p:sldId id="2466" r:id="rId40"/>
    <p:sldId id="2464" r:id="rId41"/>
    <p:sldId id="571" r:id="rId42"/>
    <p:sldId id="2460" r:id="rId43"/>
    <p:sldId id="557" r:id="rId44"/>
    <p:sldId id="656" r:id="rId45"/>
    <p:sldId id="608" r:id="rId46"/>
    <p:sldId id="2463" r:id="rId47"/>
    <p:sldId id="664" r:id="rId48"/>
    <p:sldId id="668" r:id="rId49"/>
    <p:sldId id="669" r:id="rId50"/>
    <p:sldId id="670" r:id="rId51"/>
    <p:sldId id="658" r:id="rId52"/>
    <p:sldId id="659" r:id="rId53"/>
    <p:sldId id="660" r:id="rId54"/>
    <p:sldId id="661" r:id="rId55"/>
    <p:sldId id="662" r:id="rId56"/>
    <p:sldId id="666" r:id="rId57"/>
    <p:sldId id="672" r:id="rId58"/>
    <p:sldId id="67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183" autoAdjust="0"/>
  </p:normalViewPr>
  <p:slideViewPr>
    <p:cSldViewPr snapToGrid="0">
      <p:cViewPr varScale="1">
        <p:scale>
          <a:sx n="98" d="100"/>
          <a:sy n="98" d="100"/>
        </p:scale>
        <p:origin x="1038" y="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Rishabh Saha" userId="0b73c51b-a164-4de2-9371-e77a234fa350" providerId="ADAL" clId="{61FB295E-3717-43E3-BA73-ED51D55BCEAB}"/>
    <pc:docChg chg="undo custSel addSld modSld">
      <pc:chgData name="Rishabh Saha" userId="0b73c51b-a164-4de2-9371-e77a234fa350" providerId="ADAL" clId="{61FB295E-3717-43E3-BA73-ED51D55BCEAB}" dt="2021-01-12T21:29:13.414" v="160"/>
      <pc:docMkLst>
        <pc:docMk/>
      </pc:docMkLst>
      <pc:sldChg chg="modSp mod">
        <pc:chgData name="Rishabh Saha" userId="0b73c51b-a164-4de2-9371-e77a234fa350" providerId="ADAL" clId="{61FB295E-3717-43E3-BA73-ED51D55BCEAB}" dt="2021-01-12T20:58:46.190" v="121" actId="20577"/>
        <pc:sldMkLst>
          <pc:docMk/>
          <pc:sldMk cId="3501640252" sldId="545"/>
        </pc:sldMkLst>
        <pc:spChg chg="mod">
          <ac:chgData name="Rishabh Saha" userId="0b73c51b-a164-4de2-9371-e77a234fa350" providerId="ADAL" clId="{61FB295E-3717-43E3-BA73-ED51D55BCEAB}" dt="2021-01-12T20:58:46.190" v="121" actId="20577"/>
          <ac:spMkLst>
            <pc:docMk/>
            <pc:sldMk cId="3501640252" sldId="545"/>
            <ac:spMk id="2" creationId="{E03EFE58-7D08-7E4D-AB1D-448C8CE89F7C}"/>
          </ac:spMkLst>
        </pc:spChg>
      </pc:sldChg>
      <pc:sldChg chg="modSp mod modNotesTx">
        <pc:chgData name="Rishabh Saha" userId="0b73c51b-a164-4de2-9371-e77a234fa350" providerId="ADAL" clId="{61FB295E-3717-43E3-BA73-ED51D55BCEAB}" dt="2021-01-12T21:15:36.223" v="153"/>
        <pc:sldMkLst>
          <pc:docMk/>
          <pc:sldMk cId="827198791" sldId="655"/>
        </pc:sldMkLst>
        <pc:spChg chg="mod">
          <ac:chgData name="Rishabh Saha" userId="0b73c51b-a164-4de2-9371-e77a234fa350" providerId="ADAL" clId="{61FB295E-3717-43E3-BA73-ED51D55BCEAB}" dt="2021-01-12T20:58:17.559" v="120" actId="20577"/>
          <ac:spMkLst>
            <pc:docMk/>
            <pc:sldMk cId="827198791" sldId="655"/>
            <ac:spMk id="2" creationId="{F5F9A0B9-16EA-674C-9F51-93BF10956EE7}"/>
          </ac:spMkLst>
        </pc:spChg>
      </pc:sldChg>
      <pc:sldChg chg="modSp mod">
        <pc:chgData name="Rishabh Saha" userId="0b73c51b-a164-4de2-9371-e77a234fa350" providerId="ADAL" clId="{61FB295E-3717-43E3-BA73-ED51D55BCEAB}" dt="2021-01-12T20:13:17.410" v="33" actId="20577"/>
        <pc:sldMkLst>
          <pc:docMk/>
          <pc:sldMk cId="2461132238" sldId="2430"/>
        </pc:sldMkLst>
        <pc:spChg chg="mod">
          <ac:chgData name="Rishabh Saha" userId="0b73c51b-a164-4de2-9371-e77a234fa350" providerId="ADAL" clId="{61FB295E-3717-43E3-BA73-ED51D55BCEAB}" dt="2021-01-12T20:13:17.410" v="33" actId="20577"/>
          <ac:spMkLst>
            <pc:docMk/>
            <pc:sldMk cId="2461132238" sldId="2430"/>
            <ac:spMk id="2" creationId="{F5F9A0B9-16EA-674C-9F51-93BF10956EE7}"/>
          </ac:spMkLst>
        </pc:spChg>
      </pc:sldChg>
      <pc:sldChg chg="modSp add mod">
        <pc:chgData name="Rishabh Saha" userId="0b73c51b-a164-4de2-9371-e77a234fa350" providerId="ADAL" clId="{61FB295E-3717-43E3-BA73-ED51D55BCEAB}" dt="2021-01-12T18:32:01.326" v="15" actId="20577"/>
        <pc:sldMkLst>
          <pc:docMk/>
          <pc:sldMk cId="4073435017" sldId="2467"/>
        </pc:sldMkLst>
        <pc:spChg chg="mod">
          <ac:chgData name="Rishabh Saha" userId="0b73c51b-a164-4de2-9371-e77a234fa350" providerId="ADAL" clId="{61FB295E-3717-43E3-BA73-ED51D55BCEAB}" dt="2021-01-12T18:32:01.326" v="15" actId="20577"/>
          <ac:spMkLst>
            <pc:docMk/>
            <pc:sldMk cId="4073435017" sldId="2467"/>
            <ac:spMk id="2" creationId="{F5F9A0B9-16EA-674C-9F51-93BF10956EE7}"/>
          </ac:spMkLst>
        </pc:spChg>
        <pc:spChg chg="mod">
          <ac:chgData name="Rishabh Saha" userId="0b73c51b-a164-4de2-9371-e77a234fa350" providerId="ADAL" clId="{61FB295E-3717-43E3-BA73-ED51D55BCEAB}" dt="2021-01-12T18:26:42.832" v="4" actId="20577"/>
          <ac:spMkLst>
            <pc:docMk/>
            <pc:sldMk cId="4073435017" sldId="2467"/>
            <ac:spMk id="5" creationId="{0DADFA8C-24AF-3540-80D8-FFEAB44EB08A}"/>
          </ac:spMkLst>
        </pc:spChg>
      </pc:sldChg>
      <pc:sldChg chg="modSp add mod modNotesTx">
        <pc:chgData name="Rishabh Saha" userId="0b73c51b-a164-4de2-9371-e77a234fa350" providerId="ADAL" clId="{61FB295E-3717-43E3-BA73-ED51D55BCEAB}" dt="2021-01-12T20:53:29.449" v="106"/>
        <pc:sldMkLst>
          <pc:docMk/>
          <pc:sldMk cId="116904400" sldId="2468"/>
        </pc:sldMkLst>
        <pc:spChg chg="mod">
          <ac:chgData name="Rishabh Saha" userId="0b73c51b-a164-4de2-9371-e77a234fa350" providerId="ADAL" clId="{61FB295E-3717-43E3-BA73-ED51D55BCEAB}" dt="2021-01-12T20:13:14.097" v="32" actId="20577"/>
          <ac:spMkLst>
            <pc:docMk/>
            <pc:sldMk cId="116904400" sldId="2468"/>
            <ac:spMk id="2" creationId="{F5F9A0B9-16EA-674C-9F51-93BF10956EE7}"/>
          </ac:spMkLst>
        </pc:spChg>
        <pc:spChg chg="mod">
          <ac:chgData name="Rishabh Saha" userId="0b73c51b-a164-4de2-9371-e77a234fa350" providerId="ADAL" clId="{61FB295E-3717-43E3-BA73-ED51D55BCEAB}" dt="2021-01-12T20:12:51.229" v="20" actId="20577"/>
          <ac:spMkLst>
            <pc:docMk/>
            <pc:sldMk cId="116904400" sldId="2468"/>
            <ac:spMk id="5" creationId="{0DADFA8C-24AF-3540-80D8-FFEAB44EB08A}"/>
          </ac:spMkLst>
        </pc:spChg>
      </pc:sldChg>
      <pc:sldChg chg="modSp add mod modNotesTx">
        <pc:chgData name="Rishabh Saha" userId="0b73c51b-a164-4de2-9371-e77a234fa350" providerId="ADAL" clId="{61FB295E-3717-43E3-BA73-ED51D55BCEAB}" dt="2021-01-12T21:29:13.414" v="160"/>
        <pc:sldMkLst>
          <pc:docMk/>
          <pc:sldMk cId="3568514058" sldId="2469"/>
        </pc:sldMkLst>
        <pc:spChg chg="mod">
          <ac:chgData name="Rishabh Saha" userId="0b73c51b-a164-4de2-9371-e77a234fa350" providerId="ADAL" clId="{61FB295E-3717-43E3-BA73-ED51D55BCEAB}" dt="2021-01-12T21:12:34.437" v="152" actId="20577"/>
          <ac:spMkLst>
            <pc:docMk/>
            <pc:sldMk cId="3568514058" sldId="2469"/>
            <ac:spMk id="2" creationId="{F5F9A0B9-16EA-674C-9F51-93BF10956EE7}"/>
          </ac:spMkLst>
        </pc:spChg>
        <pc:spChg chg="mod">
          <ac:chgData name="Rishabh Saha" userId="0b73c51b-a164-4de2-9371-e77a234fa350" providerId="ADAL" clId="{61FB295E-3717-43E3-BA73-ED51D55BCEAB}" dt="2021-01-12T21:12:15.391" v="128" actId="20577"/>
          <ac:spMkLst>
            <pc:docMk/>
            <pc:sldMk cId="3568514058" sldId="2469"/>
            <ac:spMk id="5" creationId="{0DADFA8C-24AF-3540-80D8-FFEAB44EB08A}"/>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Azure/arc-helm-demo"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microsoft.com/en-us/azure/azure-arc/kubernetes/use-gitops-with-hel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jenkins.io/"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travis-ci.org/" TargetMode="External"/><Relationship Id="rId4" Type="http://schemas.openxmlformats.org/officeDocument/2006/relationships/hyperlink" Target="https://circleci.com/"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Azure/azure-arc-kubernetes-preview/blob/master/docs/use-gitops-in-aks-cluster.m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Azure-Samples/azure-voting-app-redis/blob/master/azure-vote-all-in-one-redis.ya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23</a:t>
            </a:fld>
            <a:endParaRPr lang="en-US"/>
          </a:p>
        </p:txBody>
      </p:sp>
    </p:spTree>
    <p:extLst>
      <p:ext uri="{BB962C8B-B14F-4D97-AF65-F5344CB8AC3E}">
        <p14:creationId xmlns:p14="http://schemas.microsoft.com/office/powerpoint/2010/main" val="897787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az</a:t>
            </a:r>
            <a:r>
              <a:rPr lang="en-US" dirty="0"/>
              <a:t> k8sconfiguration create --name azure-arc-sample --cluster-name AzureArcTest1 --resource-group </a:t>
            </a:r>
            <a:r>
              <a:rPr lang="en-US" dirty="0" err="1"/>
              <a:t>AzureArcTest</a:t>
            </a:r>
            <a:r>
              <a:rPr lang="en-US" dirty="0"/>
              <a:t> --operator-instance-name flux --operator-namespace arc-k8s-demo --operator-params='--git-</a:t>
            </a:r>
            <a:r>
              <a:rPr lang="en-US" dirty="0" err="1"/>
              <a:t>readonly</a:t>
            </a:r>
            <a:r>
              <a:rPr lang="en-US" dirty="0"/>
              <a:t> --git-path=releases' --enable-helm-operator --helm-operator-version='0.6.0' --helm-operator-params='--set </a:t>
            </a:r>
            <a:r>
              <a:rPr lang="en-US" dirty="0" err="1"/>
              <a:t>helm.versions</a:t>
            </a:r>
            <a:r>
              <a:rPr lang="en-US" dirty="0"/>
              <a:t>=v3' --repository-</a:t>
            </a:r>
            <a:r>
              <a:rPr lang="en-US" dirty="0" err="1"/>
              <a:t>url</a:t>
            </a:r>
            <a:r>
              <a:rPr lang="en-US" dirty="0"/>
              <a:t> https://github.com/Azure/arc-helm-demo.git --scope namespace --cluster-type </a:t>
            </a:r>
            <a:r>
              <a:rPr lang="en-US" dirty="0" err="1"/>
              <a:t>connectedClusters</a:t>
            </a:r>
            <a:endParaRPr lang="en-US" dirty="0"/>
          </a:p>
          <a:p>
            <a:endParaRPr lang="en-US" dirty="0"/>
          </a:p>
          <a:p>
            <a:r>
              <a:rPr lang="pt-BR" dirty="0">
                <a:hlinkClick r:id="rId3"/>
              </a:rPr>
              <a:t>Azure/arc-helm-demo: Repo For Arc For Kubernetes Helm Demo (github.com)</a:t>
            </a:r>
            <a:endParaRPr lang="en-US" dirty="0"/>
          </a:p>
          <a:p>
            <a:endParaRPr lang="en-US" dirty="0"/>
          </a:p>
          <a:p>
            <a:r>
              <a:rPr lang="en-US" dirty="0">
                <a:hlinkClick r:id="rId4"/>
              </a:rPr>
              <a:t>Deploy Helm Charts using </a:t>
            </a:r>
            <a:r>
              <a:rPr lang="en-US" dirty="0" err="1">
                <a:hlinkClick r:id="rId4"/>
              </a:rPr>
              <a:t>GitOps</a:t>
            </a:r>
            <a:r>
              <a:rPr lang="en-US">
                <a:hlinkClick r:id="rId4"/>
              </a:rPr>
              <a:t> on Arc enabled Kubernetes cluster(Preview) - Azure Arc | Microsoft Docs</a:t>
            </a:r>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24</a:t>
            </a:fld>
            <a:endParaRPr lang="en-US"/>
          </a:p>
        </p:txBody>
      </p:sp>
    </p:spTree>
    <p:extLst>
      <p:ext uri="{BB962C8B-B14F-4D97-AF65-F5344CB8AC3E}">
        <p14:creationId xmlns:p14="http://schemas.microsoft.com/office/powerpoint/2010/main" val="2595636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25</a:t>
            </a:fld>
            <a:endParaRPr lang="en-US"/>
          </a:p>
        </p:txBody>
      </p:sp>
    </p:spTree>
    <p:extLst>
      <p:ext uri="{BB962C8B-B14F-4D97-AF65-F5344CB8AC3E}">
        <p14:creationId xmlns:p14="http://schemas.microsoft.com/office/powerpoint/2010/main" val="1019125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29</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31</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32</a:t>
            </a:fld>
            <a:endParaRPr lang="en-US"/>
          </a:p>
        </p:txBody>
      </p:sp>
    </p:spTree>
    <p:extLst>
      <p:ext uri="{BB962C8B-B14F-4D97-AF65-F5344CB8AC3E}">
        <p14:creationId xmlns:p14="http://schemas.microsoft.com/office/powerpoint/2010/main" val="3484499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1C0B6-AD48-47E2-93AB-A85FFF42FC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7506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61C0B6-AD48-47E2-93AB-A85FFF42FC98}" type="slidenum">
              <a:rPr lang="en-US" smtClean="0"/>
              <a:t>6</a:t>
            </a:fld>
            <a:endParaRPr lang="en-US"/>
          </a:p>
        </p:txBody>
      </p:sp>
    </p:spTree>
    <p:extLst>
      <p:ext uri="{BB962C8B-B14F-4D97-AF65-F5344CB8AC3E}">
        <p14:creationId xmlns:p14="http://schemas.microsoft.com/office/powerpoint/2010/main" val="1901534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enterprises and even smaller customers</a:t>
            </a:r>
          </a:p>
        </p:txBody>
      </p:sp>
      <p:sp>
        <p:nvSpPr>
          <p:cNvPr id="4" name="Slide Number Placeholder 3"/>
          <p:cNvSpPr>
            <a:spLocks noGrp="1"/>
          </p:cNvSpPr>
          <p:nvPr>
            <p:ph type="sldNum" sz="quarter" idx="5"/>
          </p:nvPr>
        </p:nvSpPr>
        <p:spPr/>
        <p:txBody>
          <a:bodyPr/>
          <a:lstStyle/>
          <a:p>
            <a:fld id="{2161C0B6-AD48-47E2-93AB-A85FFF42FC98}" type="slidenum">
              <a:rPr lang="en-US" smtClean="0"/>
              <a:t>7</a:t>
            </a:fld>
            <a:endParaRPr lang="en-US"/>
          </a:p>
        </p:txBody>
      </p:sp>
    </p:spTree>
    <p:extLst>
      <p:ext uri="{BB962C8B-B14F-4D97-AF65-F5344CB8AC3E}">
        <p14:creationId xmlns:p14="http://schemas.microsoft.com/office/powerpoint/2010/main" val="3743202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9</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92E"/>
                </a:solidFill>
                <a:effectLst/>
                <a:latin typeface="-apple-system"/>
              </a:rPr>
              <a:t>The Push-based deployment strategy is implemented by popular CI/CD tools such as </a:t>
            </a:r>
            <a:r>
              <a:rPr lang="en-US" b="0" i="0" u="none" strike="noStrike" dirty="0">
                <a:solidFill>
                  <a:srgbClr val="0366D6"/>
                </a:solidFill>
                <a:effectLst/>
                <a:latin typeface="-apple-system"/>
                <a:hlinkClick r:id="rId3"/>
              </a:rPr>
              <a:t>Jenkins</a:t>
            </a:r>
            <a:r>
              <a:rPr lang="en-US" b="0" i="0" dirty="0">
                <a:solidFill>
                  <a:srgbClr val="24292E"/>
                </a:solidFill>
                <a:effectLst/>
                <a:latin typeface="-apple-system"/>
              </a:rPr>
              <a:t>, </a:t>
            </a:r>
            <a:r>
              <a:rPr lang="en-US" b="0" i="0" u="none" strike="noStrike" dirty="0" err="1">
                <a:solidFill>
                  <a:srgbClr val="0366D6"/>
                </a:solidFill>
                <a:effectLst/>
                <a:latin typeface="-apple-system"/>
                <a:hlinkClick r:id="rId4"/>
              </a:rPr>
              <a:t>CircleCI</a:t>
            </a:r>
            <a:r>
              <a:rPr lang="en-US" b="0" i="0" dirty="0">
                <a:solidFill>
                  <a:srgbClr val="24292E"/>
                </a:solidFill>
                <a:effectLst/>
                <a:latin typeface="-apple-system"/>
              </a:rPr>
              <a:t>, or </a:t>
            </a:r>
            <a:r>
              <a:rPr lang="en-US" b="0" i="0" u="none" strike="noStrike" dirty="0">
                <a:solidFill>
                  <a:srgbClr val="0366D6"/>
                </a:solidFill>
                <a:effectLst/>
                <a:latin typeface="-apple-system"/>
                <a:hlinkClick r:id="rId5"/>
              </a:rPr>
              <a:t>Travis CI</a:t>
            </a:r>
            <a:r>
              <a:rPr lang="en-US" b="0" i="0" dirty="0">
                <a:solidFill>
                  <a:srgbClr val="24292E"/>
                </a:solidFill>
                <a:effectLst/>
                <a:latin typeface="-apple-system"/>
              </a:rPr>
              <a:t>. The source code of the application lives inside the application repository along with the Kubernetes YAMLs needed to deploy the app. Whenever the application code is updated, the build pipeline is triggered, which builds the container images and finally the environment configuration repository is updated with new deployment descriptors.</a:t>
            </a:r>
          </a:p>
          <a:p>
            <a:pPr algn="l"/>
            <a:r>
              <a:rPr lang="en-US" b="0" i="0" dirty="0">
                <a:solidFill>
                  <a:srgbClr val="24292E"/>
                </a:solidFill>
                <a:effectLst/>
                <a:latin typeface="-apple-system"/>
              </a:rPr>
              <a:t>Tip: You can also just store templates of the YAMLs in the application repository. When a new version is built, the template can be used to generate the YAML in the environment configuration repository.</a:t>
            </a:r>
          </a:p>
          <a:p>
            <a:endParaRPr lang="en-US" dirty="0"/>
          </a:p>
          <a:p>
            <a:pPr algn="l"/>
            <a:r>
              <a:rPr lang="en-US" b="0" i="0" dirty="0">
                <a:solidFill>
                  <a:srgbClr val="24292E"/>
                </a:solidFill>
                <a:effectLst/>
                <a:latin typeface="-apple-system"/>
              </a:rPr>
              <a:t>Changes to the environment configuration repository trigger the deployment pipeline. This pipeline is responsible for applying all manifests in the environment configuration repository to the infrastructure. With this approach it is indispensable to provide credentials to the deployment environment. So the pipeline has god-mode enabled. In some use cases a Push-based deployment is inevitable when running an automated provisioning of cloud infrastructure. In such cases it is strongly recommended to utilize the fine-granular configurable authorization system of the cloud provider for more restrictive deployment permissions.</a:t>
            </a:r>
          </a:p>
          <a:p>
            <a:pPr algn="l"/>
            <a:r>
              <a:rPr lang="en-US" b="0" i="0" dirty="0">
                <a:solidFill>
                  <a:srgbClr val="24292E"/>
                </a:solidFill>
                <a:effectLst/>
                <a:latin typeface="-apple-system"/>
              </a:rPr>
              <a:t>Another important thing to keep in mind when using this approach is that the deployment pipeline </a:t>
            </a:r>
            <a:r>
              <a:rPr lang="en-US" b="0" i="1" dirty="0">
                <a:solidFill>
                  <a:srgbClr val="24292E"/>
                </a:solidFill>
                <a:effectLst/>
                <a:latin typeface="-apple-system"/>
              </a:rPr>
              <a:t>only</a:t>
            </a:r>
            <a:r>
              <a:rPr lang="en-US" b="0" i="0" dirty="0">
                <a:solidFill>
                  <a:srgbClr val="24292E"/>
                </a:solidFill>
                <a:effectLst/>
                <a:latin typeface="-apple-system"/>
              </a:rPr>
              <a:t> is triggered when the environment repository changes. It can not automatically notice any deviations of the environment and its desired state. This means, it needs some way of monitoring in place, so that one can intervene if the environment doesn’t match what is described in the environment repository.</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382871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azure-arc-kubernetes-preview/use-gitops-in-aks-cluster.md at master · Azure/azure-arc-</a:t>
            </a:r>
            <a:r>
              <a:rPr lang="en-US" dirty="0" err="1">
                <a:hlinkClick r:id="rId3"/>
              </a:rPr>
              <a:t>kubernetes</a:t>
            </a:r>
            <a:r>
              <a:rPr lang="en-US" dirty="0">
                <a:hlinkClick r:id="rId3"/>
              </a:rPr>
              <a:t>-preview (github.com)</a:t>
            </a:r>
            <a:endParaRPr lang="en-US" dirty="0"/>
          </a:p>
          <a:p>
            <a:r>
              <a:rPr lang="en-US" dirty="0" err="1">
                <a:effectLst/>
              </a:rPr>
              <a:t>az</a:t>
            </a:r>
            <a:r>
              <a:rPr lang="en-US" dirty="0">
                <a:effectLst/>
              </a:rPr>
              <a:t> </a:t>
            </a:r>
            <a:r>
              <a:rPr lang="en-US" dirty="0" err="1">
                <a:effectLst/>
              </a:rPr>
              <a:t>aks</a:t>
            </a:r>
            <a:r>
              <a:rPr lang="en-US" dirty="0">
                <a:effectLst/>
              </a:rPr>
              <a:t> enable-addons -a </a:t>
            </a:r>
            <a:r>
              <a:rPr lang="en-US" dirty="0" err="1">
                <a:effectLst/>
              </a:rPr>
              <a:t>gitops</a:t>
            </a:r>
            <a:r>
              <a:rPr lang="en-US" dirty="0">
                <a:effectLst/>
              </a:rPr>
              <a:t> -n &lt;</a:t>
            </a:r>
            <a:r>
              <a:rPr lang="en-US" dirty="0" err="1">
                <a:effectLst/>
              </a:rPr>
              <a:t>AKSClusterName</a:t>
            </a:r>
            <a:r>
              <a:rPr lang="en-US" dirty="0">
                <a:effectLst/>
              </a:rPr>
              <a:t>&gt; -g &lt;</a:t>
            </a:r>
            <a:r>
              <a:rPr lang="en-US" dirty="0" err="1">
                <a:effectLst/>
              </a:rPr>
              <a:t>AKSResourceGroup</a:t>
            </a:r>
            <a:r>
              <a:rPr lang="en-US" dirty="0">
                <a:effectLst/>
              </a:rPr>
              <a:t>&gt;</a:t>
            </a:r>
          </a:p>
          <a:p>
            <a:endParaRPr lang="en-US" dirty="0">
              <a:effectLst/>
            </a:endParaRPr>
          </a:p>
          <a:p>
            <a:r>
              <a:rPr lang="en-US" dirty="0" err="1">
                <a:effectLst/>
              </a:rPr>
              <a:t>az</a:t>
            </a:r>
            <a:r>
              <a:rPr lang="en-US" dirty="0">
                <a:effectLst/>
              </a:rPr>
              <a:t> k8sconfiguration create --name cluster-config --cluster-name ${CLUSTER_NAME} --resource-group ${RESOURCE_GROUP} --operator-instance-name cluster-config --operator-namespace cluster-config --repository-</a:t>
            </a:r>
            <a:r>
              <a:rPr lang="en-US" dirty="0" err="1">
                <a:effectLst/>
              </a:rPr>
              <a:t>url</a:t>
            </a:r>
            <a:r>
              <a:rPr lang="en-US" dirty="0">
                <a:effectLst/>
              </a:rPr>
              <a:t> git://github.com/Azure/arc-k8s-demo.git --scope cluster --cluster-type </a:t>
            </a:r>
            <a:r>
              <a:rPr lang="en-US" dirty="0" err="1">
                <a:effectLst/>
              </a:rPr>
              <a:t>managedclusters</a:t>
            </a:r>
            <a:endParaRPr lang="en-US" dirty="0">
              <a:effectLst/>
            </a:endParaRPr>
          </a:p>
          <a:p>
            <a:endParaRPr lang="en-US" dirty="0">
              <a:effectLst/>
            </a:endParaRPr>
          </a:p>
          <a:p>
            <a:r>
              <a:rPr lang="en-US" dirty="0" err="1">
                <a:effectLst/>
              </a:rPr>
              <a:t>az</a:t>
            </a:r>
            <a:r>
              <a:rPr lang="en-US" dirty="0">
                <a:effectLst/>
              </a:rPr>
              <a:t> k8sconfiguration show -n cluster-config -c </a:t>
            </a:r>
            <a:r>
              <a:rPr lang="en-US" dirty="0" err="1">
                <a:effectLst/>
              </a:rPr>
              <a:t>aks-gitops-wth</a:t>
            </a:r>
            <a:r>
              <a:rPr lang="en-US" dirty="0">
                <a:effectLst/>
              </a:rPr>
              <a:t> --cluster-type </a:t>
            </a:r>
            <a:r>
              <a:rPr lang="en-US" dirty="0" err="1">
                <a:effectLst/>
              </a:rPr>
              <a:t>managedClusters</a:t>
            </a:r>
            <a:r>
              <a:rPr lang="en-US" dirty="0">
                <a:effectLst/>
              </a:rPr>
              <a:t> -g </a:t>
            </a:r>
            <a:r>
              <a:rPr lang="en-US" dirty="0" err="1">
                <a:effectLst/>
              </a:rPr>
              <a:t>rg-aks-gitops</a:t>
            </a:r>
            <a:endParaRPr lang="en-US" dirty="0">
              <a:effectLst/>
            </a:endParaRPr>
          </a:p>
        </p:txBody>
      </p:sp>
      <p:sp>
        <p:nvSpPr>
          <p:cNvPr id="4" name="Slide Number Placeholder 3"/>
          <p:cNvSpPr>
            <a:spLocks noGrp="1"/>
          </p:cNvSpPr>
          <p:nvPr>
            <p:ph type="sldNum" sz="quarter" idx="5"/>
          </p:nvPr>
        </p:nvSpPr>
        <p:spPr/>
        <p:txBody>
          <a:bodyPr/>
          <a:lstStyle/>
          <a:p>
            <a:fld id="{1350404E-245B-4AEC-843D-8091A336220D}" type="slidenum">
              <a:rPr lang="en-US" smtClean="0"/>
              <a:t>18</a:t>
            </a:fld>
            <a:endParaRPr lang="en-US"/>
          </a:p>
        </p:txBody>
      </p:sp>
    </p:spTree>
    <p:extLst>
      <p:ext uri="{BB962C8B-B14F-4D97-AF65-F5344CB8AC3E}">
        <p14:creationId xmlns:p14="http://schemas.microsoft.com/office/powerpoint/2010/main" val="331776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azure-voting-app-</a:t>
            </a:r>
            <a:r>
              <a:rPr lang="en-US" dirty="0" err="1">
                <a:hlinkClick r:id="rId3"/>
              </a:rPr>
              <a:t>redis</a:t>
            </a:r>
            <a:r>
              <a:rPr lang="en-US" dirty="0">
                <a:hlinkClick r:id="rId3"/>
              </a:rPr>
              <a:t>/azure-vote-all-in-one-</a:t>
            </a:r>
            <a:r>
              <a:rPr lang="en-US" dirty="0" err="1">
                <a:hlinkClick r:id="rId3"/>
              </a:rPr>
              <a:t>redis.yaml</a:t>
            </a:r>
            <a:r>
              <a:rPr lang="en-US" dirty="0">
                <a:hlinkClick r:id="rId3"/>
              </a:rPr>
              <a:t> at master · Azure-Samples/azure-voting-app-</a:t>
            </a:r>
            <a:r>
              <a:rPr lang="en-US" dirty="0" err="1">
                <a:hlinkClick r:id="rId3"/>
              </a:rPr>
              <a:t>redis</a:t>
            </a:r>
            <a:r>
              <a:rPr lang="en-US" dirty="0">
                <a:hlinkClick r:id="rId3"/>
              </a:rPr>
              <a:t> (github.com)</a:t>
            </a:r>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19</a:t>
            </a:fld>
            <a:endParaRPr lang="en-US"/>
          </a:p>
        </p:txBody>
      </p:sp>
    </p:spTree>
    <p:extLst>
      <p:ext uri="{BB962C8B-B14F-4D97-AF65-F5344CB8AC3E}">
        <p14:creationId xmlns:p14="http://schemas.microsoft.com/office/powerpoint/2010/main" val="3980500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22</a:t>
            </a:fld>
            <a:endParaRPr lang="en-US"/>
          </a:p>
        </p:txBody>
      </p:sp>
    </p:spTree>
    <p:extLst>
      <p:ext uri="{BB962C8B-B14F-4D97-AF65-F5344CB8AC3E}">
        <p14:creationId xmlns:p14="http://schemas.microsoft.com/office/powerpoint/2010/main" val="288950031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2.xml"/><Relationship Id="rId5" Type="http://schemas.openxmlformats.org/officeDocument/2006/relationships/image" Target="../media/image23.png"/><Relationship Id="rId4" Type="http://schemas.microsoft.com/office/2007/relationships/hdphoto" Target="../media/hdphoto2.wdp"/></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1/12/2021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1/12/2021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1/12/2021</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1/12/2021</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1/12/2021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12/01/2021</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790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image" Target="../media/image55.emf"/><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image" Target="../media/image1.png"/><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theme" Target="../theme/theme12.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image" Target="../media/image6.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theme" Target="../theme/theme2.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image" Target="../media/image1.png"/><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theme" Target="../theme/theme4.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theme" Target="../theme/theme7.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7.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6.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image" Target="../media/image35.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theme" Target="../theme/theme8.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8" Type="http://schemas.openxmlformats.org/officeDocument/2006/relationships/slideLayout" Target="../slideLayouts/slideLayout157.xml"/><Relationship Id="rId3"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image" Target="../media/image55.emf"/><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theme" Target="../theme/theme9.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7" r:id="rId29"/>
    <p:sldLayoutId id="2147484348" r:id="rId30"/>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 id="2147484349" r:id="rId34"/>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6" r:id="rId29"/>
    <p:sldLayoutId id="2147483907" r:id="rId30"/>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1/12/2021</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8"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64.xml"/></Relationships>
</file>

<file path=ppt/slides/_rels/slide3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164.xml"/><Relationship Id="rId4" Type="http://schemas.openxmlformats.org/officeDocument/2006/relationships/image" Target="../media/image66.jpg"/></Relationships>
</file>

<file path=ppt/slides/_rels/slide3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164.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64.xml"/><Relationship Id="rId6" Type="http://schemas.openxmlformats.org/officeDocument/2006/relationships/slide" Target="slide40.xml"/><Relationship Id="rId5" Type="http://schemas.openxmlformats.org/officeDocument/2006/relationships/slide" Target="slide20.xml"/><Relationship Id="rId4" Type="http://schemas.openxmlformats.org/officeDocument/2006/relationships/image" Target="../media/image70.svg"/></Relationships>
</file>

<file path=ppt/slides/_rels/slide38.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69.png"/><Relationship Id="rId7" Type="http://schemas.openxmlformats.org/officeDocument/2006/relationships/slide" Target="slide20.xml"/><Relationship Id="rId2" Type="http://schemas.openxmlformats.org/officeDocument/2006/relationships/notesSlide" Target="../notesSlides/notesSlide18.xml"/><Relationship Id="rId1" Type="http://schemas.openxmlformats.org/officeDocument/2006/relationships/slideLayout" Target="../slideLayouts/slideLayout164.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3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7519" y="2399012"/>
            <a:ext cx="11215896" cy="1161921"/>
          </a:xfrm>
        </p:spPr>
        <p:txBody>
          <a:bodyPr/>
          <a:lstStyle/>
          <a:p>
            <a:r>
              <a:rPr lang="en-US" dirty="0">
                <a:solidFill>
                  <a:srgbClr val="FFC000"/>
                </a:solidFill>
              </a:rPr>
              <a:t>GitOps</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960507"/>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latin typeface="Segoe UI Light" panose="020B0502040204020203" pitchFamily="34" charset="0"/>
                <a:cs typeface="Segoe UI Light" panose="020B0502040204020203" pitchFamily="34" charset="0"/>
              </a:rPr>
              <a:t>What The Hack</a:t>
            </a:r>
          </a:p>
        </p:txBody>
      </p:sp>
      <p:sp>
        <p:nvSpPr>
          <p:cNvPr id="5" name="Text Placeholder 10">
            <a:extLst>
              <a:ext uri="{FF2B5EF4-FFF2-40B4-BE49-F238E27FC236}">
                <a16:creationId xmlns:a16="http://schemas.microsoft.com/office/drawing/2014/main" id="{9743B621-92ED-46F9-8A07-8C7ACC2919F5}"/>
              </a:ext>
            </a:extLst>
          </p:cNvPr>
          <p:cNvSpPr txBox="1">
            <a:spLocks/>
          </p:cNvSpPr>
          <p:nvPr/>
        </p:nvSpPr>
        <p:spPr>
          <a:xfrm>
            <a:off x="582042" y="3962400"/>
            <a:ext cx="10666456" cy="692310"/>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Rishabh Saha – Cloud Solution Architect</a:t>
            </a:r>
          </a:p>
        </p:txBody>
      </p:sp>
    </p:spTree>
    <p:extLst>
      <p:ext uri="{BB962C8B-B14F-4D97-AF65-F5344CB8AC3E}">
        <p14:creationId xmlns:p14="http://schemas.microsoft.com/office/powerpoint/2010/main" val="29409763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85122"/>
          </a:xfrm>
        </p:spPr>
        <p:txBody>
          <a:bodyPr/>
          <a:lstStyle/>
          <a:p>
            <a:r>
              <a:rPr lang="en-US" sz="2000" b="0" i="0" cap="all" dirty="0">
                <a:solidFill>
                  <a:srgbClr val="222222"/>
                </a:solidFill>
                <a:effectLst/>
                <a:latin typeface="Novacento Sans Wide"/>
              </a:rPr>
              <a:t>SETUP ALL THE REQUIRED TOOLS &amp; PERMISSIONS</a:t>
            </a:r>
            <a:endParaRPr lang="en-US" sz="3000" b="1" i="0" cap="all" dirty="0">
              <a:solidFill>
                <a:srgbClr val="222222"/>
              </a:solidFill>
              <a:effectLst/>
              <a:latin typeface="Novacento Sans Wide"/>
            </a:endParaRPr>
          </a:p>
          <a:p>
            <a:pPr lvl="1"/>
            <a:r>
              <a:rPr lang="en-US" sz="1800" cap="all" dirty="0">
                <a:solidFill>
                  <a:srgbClr val="222222"/>
                </a:solidFill>
                <a:latin typeface="Novacento Sans Wide"/>
              </a:rPr>
              <a:t>Install AZ CLI</a:t>
            </a:r>
          </a:p>
          <a:p>
            <a:pPr lvl="1"/>
            <a:r>
              <a:rPr lang="en-US" sz="1800" i="0" cap="all" dirty="0">
                <a:solidFill>
                  <a:srgbClr val="222222"/>
                </a:solidFill>
                <a:effectLst/>
                <a:latin typeface="Novacento Sans Wide"/>
              </a:rPr>
              <a:t>INSTALL KUBECTL</a:t>
            </a:r>
          </a:p>
          <a:p>
            <a:pPr lvl="1"/>
            <a:r>
              <a:rPr lang="en-US" sz="1800" cap="all" dirty="0">
                <a:solidFill>
                  <a:srgbClr val="222222"/>
                </a:solidFill>
                <a:latin typeface="Novacento Sans Wide"/>
              </a:rPr>
              <a:t>INSTALL HELM V3</a:t>
            </a:r>
          </a:p>
          <a:p>
            <a:pPr lvl="1"/>
            <a:r>
              <a:rPr lang="en-US" sz="1800" i="0" cap="all" dirty="0">
                <a:solidFill>
                  <a:srgbClr val="222222"/>
                </a:solidFill>
                <a:effectLst/>
                <a:latin typeface="Novacento Sans Wide"/>
              </a:rPr>
              <a:t>INSTALL FLUXCTL</a:t>
            </a:r>
          </a:p>
          <a:p>
            <a:pPr lvl="1"/>
            <a:r>
              <a:rPr lang="en-US" sz="1800" cap="all" dirty="0">
                <a:solidFill>
                  <a:srgbClr val="222222"/>
                </a:solidFill>
                <a:latin typeface="Novacento Sans Wide"/>
              </a:rPr>
              <a:t>Install </a:t>
            </a:r>
            <a:r>
              <a:rPr lang="en-US" sz="1800" cap="all" dirty="0" err="1">
                <a:solidFill>
                  <a:srgbClr val="222222"/>
                </a:solidFill>
                <a:latin typeface="Novacento Sans Wide"/>
              </a:rPr>
              <a:t>kustomize</a:t>
            </a:r>
            <a:endParaRPr lang="en-US" sz="1800" i="0" cap="all" dirty="0">
              <a:solidFill>
                <a:srgbClr val="222222"/>
              </a:solidFill>
              <a:effectLst/>
              <a:latin typeface="Novacento Sans Wide"/>
            </a:endParaRP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85122"/>
          </a:xfrm>
        </p:spPr>
        <p:txBody>
          <a:bodyPr/>
          <a:lstStyle/>
          <a:p>
            <a:r>
              <a:rPr lang="en-US" sz="2000" b="0" i="0" cap="all" dirty="0">
                <a:solidFill>
                  <a:srgbClr val="222222"/>
                </a:solidFill>
                <a:effectLst/>
                <a:latin typeface="Novacento Sans Wide"/>
              </a:rPr>
              <a:t>SETUP ALL THE REQUIRED TOOLS &amp; PERMISSIONS</a:t>
            </a:r>
            <a:endParaRPr lang="en-US" sz="3000" b="1" i="0" cap="all" dirty="0">
              <a:solidFill>
                <a:srgbClr val="222222"/>
              </a:solidFill>
              <a:effectLst/>
              <a:latin typeface="Novacento Sans Wide"/>
            </a:endParaRPr>
          </a:p>
          <a:p>
            <a:pPr lvl="1"/>
            <a:r>
              <a:rPr lang="en-US" sz="1800" cap="all" dirty="0">
                <a:solidFill>
                  <a:srgbClr val="222222"/>
                </a:solidFill>
                <a:latin typeface="Novacento Sans Wide"/>
              </a:rPr>
              <a:t>Install AZ CLI</a:t>
            </a:r>
          </a:p>
          <a:p>
            <a:pPr lvl="1"/>
            <a:r>
              <a:rPr lang="en-US" sz="1800" i="0" cap="all" dirty="0">
                <a:solidFill>
                  <a:srgbClr val="222222"/>
                </a:solidFill>
                <a:effectLst/>
                <a:latin typeface="Novacento Sans Wide"/>
              </a:rPr>
              <a:t>INSTALL KUBECTL</a:t>
            </a:r>
          </a:p>
          <a:p>
            <a:pPr lvl="1"/>
            <a:r>
              <a:rPr lang="en-US" sz="1800" cap="all" dirty="0">
                <a:solidFill>
                  <a:srgbClr val="222222"/>
                </a:solidFill>
                <a:latin typeface="Novacento Sans Wide"/>
              </a:rPr>
              <a:t>INSTALL HELM V3</a:t>
            </a:r>
          </a:p>
          <a:p>
            <a:pPr lvl="1"/>
            <a:r>
              <a:rPr lang="en-US" sz="1800" i="0" cap="all" dirty="0">
                <a:solidFill>
                  <a:srgbClr val="222222"/>
                </a:solidFill>
                <a:effectLst/>
                <a:latin typeface="Novacento Sans Wide"/>
              </a:rPr>
              <a:t>INSTALL Arc for </a:t>
            </a:r>
            <a:r>
              <a:rPr lang="en-US" sz="1800" i="0" cap="all" dirty="0" err="1">
                <a:solidFill>
                  <a:srgbClr val="222222"/>
                </a:solidFill>
                <a:effectLst/>
                <a:latin typeface="Novacento Sans Wide"/>
              </a:rPr>
              <a:t>aks</a:t>
            </a:r>
            <a:endParaRPr lang="en-US" sz="1800" i="0" cap="all" dirty="0">
              <a:solidFill>
                <a:srgbClr val="222222"/>
              </a:solidFill>
              <a:effectLst/>
              <a:latin typeface="Novacento Sans Wide"/>
            </a:endParaRPr>
          </a:p>
          <a:p>
            <a:pPr lvl="1"/>
            <a:r>
              <a:rPr lang="en-US" sz="1800" cap="all" dirty="0">
                <a:solidFill>
                  <a:srgbClr val="222222"/>
                </a:solidFill>
                <a:latin typeface="Novacento Sans Wide"/>
              </a:rPr>
              <a:t>Install </a:t>
            </a:r>
            <a:r>
              <a:rPr lang="en-US" sz="1800" cap="all" dirty="0" err="1">
                <a:solidFill>
                  <a:srgbClr val="222222"/>
                </a:solidFill>
                <a:latin typeface="Novacento Sans Wide"/>
              </a:rPr>
              <a:t>kustomize</a:t>
            </a:r>
            <a:endParaRPr lang="en-US" sz="1800" i="0" cap="all" dirty="0">
              <a:solidFill>
                <a:srgbClr val="222222"/>
              </a:solidFill>
              <a:effectLst/>
              <a:latin typeface="Novacento Sans Wide"/>
            </a:endParaRP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0-Arc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dirty="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0734350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dirty="0"/>
              <a:t>Introducing GitOps</a:t>
            </a:r>
            <a:br>
              <a:rPr lang="en-US" dirty="0"/>
            </a:br>
            <a:r>
              <a:rPr lang="en-US" dirty="0"/>
              <a:t>	</a:t>
            </a:r>
            <a:r>
              <a:rPr lang="en-US" sz="4800" dirty="0">
                <a:solidFill>
                  <a:schemeClr val="accent4"/>
                </a:solidFill>
              </a:rPr>
              <a:t>What’s all the hype?!</a:t>
            </a:r>
            <a:endParaRPr lang="en-US" dirty="0">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733B2C-DAC4-4E5E-925E-429612408ABA}"/>
              </a:ext>
            </a:extLst>
          </p:cNvPr>
          <p:cNvSpPr>
            <a:spLocks noGrp="1"/>
          </p:cNvSpPr>
          <p:nvPr>
            <p:ph type="body" sz="quarter" idx="10"/>
          </p:nvPr>
        </p:nvSpPr>
        <p:spPr>
          <a:xfrm>
            <a:off x="269240" y="1333558"/>
            <a:ext cx="11653523" cy="3432763"/>
          </a:xfrm>
        </p:spPr>
        <p:txBody>
          <a:bodyPr/>
          <a:lstStyle/>
          <a:p>
            <a:pPr>
              <a:lnSpc>
                <a:spcPct val="150000"/>
              </a:lnSpc>
            </a:pPr>
            <a:r>
              <a:rPr lang="en-US" b="0" i="0" dirty="0">
                <a:solidFill>
                  <a:srgbClr val="24292E"/>
                </a:solidFill>
                <a:effectLst/>
                <a:latin typeface="-apple-system"/>
              </a:rPr>
              <a:t>GitOps is a way of implementing Continuous Deployment for cloud native applications. </a:t>
            </a:r>
          </a:p>
          <a:p>
            <a:pPr>
              <a:lnSpc>
                <a:spcPct val="150000"/>
              </a:lnSpc>
            </a:pPr>
            <a:r>
              <a:rPr lang="en-US" b="0" i="0" dirty="0">
                <a:solidFill>
                  <a:srgbClr val="24292E"/>
                </a:solidFill>
                <a:effectLst/>
                <a:latin typeface="-apple-system"/>
              </a:rPr>
              <a:t>It focuses on a developer-centric experience when operating infrastructure, by using tools developers are already familiar with, including Git and Continuous Deployment tools.</a:t>
            </a:r>
            <a:endParaRPr lang="en-US" dirty="0"/>
          </a:p>
        </p:txBody>
      </p:sp>
      <p:sp>
        <p:nvSpPr>
          <p:cNvPr id="3" name="Title 2">
            <a:extLst>
              <a:ext uri="{FF2B5EF4-FFF2-40B4-BE49-F238E27FC236}">
                <a16:creationId xmlns:a16="http://schemas.microsoft.com/office/drawing/2014/main" id="{0ED29253-A2CF-45AC-B175-B42FE91C7EA0}"/>
              </a:ext>
            </a:extLst>
          </p:cNvPr>
          <p:cNvSpPr>
            <a:spLocks noGrp="1"/>
          </p:cNvSpPr>
          <p:nvPr>
            <p:ph type="title"/>
          </p:nvPr>
        </p:nvSpPr>
        <p:spPr/>
        <p:txBody>
          <a:bodyPr/>
          <a:lstStyle/>
          <a:p>
            <a:r>
              <a:rPr lang="en-US" dirty="0"/>
              <a:t>What is GitOps</a:t>
            </a:r>
          </a:p>
        </p:txBody>
      </p:sp>
    </p:spTree>
    <p:extLst>
      <p:ext uri="{BB962C8B-B14F-4D97-AF65-F5344CB8AC3E}">
        <p14:creationId xmlns:p14="http://schemas.microsoft.com/office/powerpoint/2010/main" val="3816785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BFDE61-CA4B-4810-8B9B-B1D701658BEF}"/>
              </a:ext>
            </a:extLst>
          </p:cNvPr>
          <p:cNvSpPr>
            <a:spLocks noGrp="1"/>
          </p:cNvSpPr>
          <p:nvPr>
            <p:ph type="title"/>
          </p:nvPr>
        </p:nvSpPr>
        <p:spPr/>
        <p:txBody>
          <a:bodyPr/>
          <a:lstStyle/>
          <a:p>
            <a:r>
              <a:rPr lang="en-US" dirty="0"/>
              <a:t>Push-based deployments</a:t>
            </a:r>
          </a:p>
        </p:txBody>
      </p:sp>
      <p:pic>
        <p:nvPicPr>
          <p:cNvPr id="1026" name="Picture 2" descr="Push-based Deployments">
            <a:extLst>
              <a:ext uri="{FF2B5EF4-FFF2-40B4-BE49-F238E27FC236}">
                <a16:creationId xmlns:a16="http://schemas.microsoft.com/office/drawing/2014/main" id="{82E83867-A820-48FE-9E5C-AA3C1070B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199"/>
            <a:ext cx="12192000" cy="414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5573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AE82F1-A530-4918-BD1B-1C0D61A60822}"/>
              </a:ext>
            </a:extLst>
          </p:cNvPr>
          <p:cNvSpPr>
            <a:spLocks noGrp="1"/>
          </p:cNvSpPr>
          <p:nvPr>
            <p:ph type="title"/>
          </p:nvPr>
        </p:nvSpPr>
        <p:spPr/>
        <p:txBody>
          <a:bodyPr/>
          <a:lstStyle/>
          <a:p>
            <a:r>
              <a:rPr lang="en-US" dirty="0"/>
              <a:t>Pull-based deployments</a:t>
            </a:r>
          </a:p>
        </p:txBody>
      </p:sp>
      <p:pic>
        <p:nvPicPr>
          <p:cNvPr id="2050" name="Picture 2" descr="Pull-based Deployments">
            <a:extLst>
              <a:ext uri="{FF2B5EF4-FFF2-40B4-BE49-F238E27FC236}">
                <a16:creationId xmlns:a16="http://schemas.microsoft.com/office/drawing/2014/main" id="{8A3D5C6E-6226-4955-BD39-1DF92307F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44650"/>
            <a:ext cx="12192000" cy="422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1472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305718-9F45-4DCF-B825-7560A732B9B9}"/>
              </a:ext>
            </a:extLst>
          </p:cNvPr>
          <p:cNvSpPr>
            <a:spLocks noGrp="1"/>
          </p:cNvSpPr>
          <p:nvPr>
            <p:ph type="title"/>
          </p:nvPr>
        </p:nvSpPr>
        <p:spPr/>
        <p:txBody>
          <a:bodyPr/>
          <a:lstStyle/>
          <a:p>
            <a:r>
              <a:rPr lang="en-US" dirty="0"/>
              <a:t>Working with Multiple Applications and Environments</a:t>
            </a:r>
          </a:p>
        </p:txBody>
      </p:sp>
      <p:pic>
        <p:nvPicPr>
          <p:cNvPr id="3074" name="Picture 2" descr="Multiple applications and environments">
            <a:extLst>
              <a:ext uri="{FF2B5EF4-FFF2-40B4-BE49-F238E27FC236}">
                <a16:creationId xmlns:a16="http://schemas.microsoft.com/office/drawing/2014/main" id="{0864E894-5BA5-42A7-B226-FE969A090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2450"/>
            <a:ext cx="12192000" cy="321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3864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774242"/>
            <a:ext cx="11653523" cy="2693009"/>
          </a:xfrm>
        </p:spPr>
        <p:txBody>
          <a:bodyPr/>
          <a:lstStyle/>
          <a:p>
            <a:r>
              <a:rPr lang="en-US" sz="3200" b="1" dirty="0"/>
              <a:t>Create an AKS cluster</a:t>
            </a:r>
          </a:p>
          <a:p>
            <a:r>
              <a:rPr lang="en-US" sz="3200" b="1" dirty="0"/>
              <a:t>GitOps enable your cluster</a:t>
            </a:r>
          </a:p>
          <a:p>
            <a:pPr lvl="1"/>
            <a:r>
              <a:rPr lang="en-US" sz="3000" b="1" dirty="0"/>
              <a:t>Set up your Git repository</a:t>
            </a:r>
          </a:p>
          <a:p>
            <a:pPr lvl="1"/>
            <a:r>
              <a:rPr lang="en-US" sz="3000" b="1" dirty="0"/>
              <a:t>Enable your cluster for GitOps</a:t>
            </a:r>
          </a:p>
          <a:p>
            <a:pPr lvl="1"/>
            <a:r>
              <a:rPr lang="en-US" sz="3000" b="1" dirty="0"/>
              <a:t>Flux and </a:t>
            </a:r>
            <a:r>
              <a:rPr lang="en-US" sz="3000" b="1" dirty="0" err="1"/>
              <a:t>GitOps</a:t>
            </a:r>
            <a:endParaRPr lang="en-US" sz="3000"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rgbClr val="0078D7"/>
                </a:solidFill>
                <a:latin typeface="Segoe UI Light" panose="020B0502040204020203" pitchFamily="34" charset="0"/>
                <a:cs typeface="Segoe UI Light" panose="020B0502040204020203" pitchFamily="34" charset="0"/>
              </a:rPr>
              <a:t>Set up GitOps on AKS</a:t>
            </a: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4611322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774242"/>
            <a:ext cx="11653523" cy="2693009"/>
          </a:xfrm>
        </p:spPr>
        <p:txBody>
          <a:bodyPr/>
          <a:lstStyle/>
          <a:p>
            <a:r>
              <a:rPr lang="en-US" sz="3200" b="1" dirty="0"/>
              <a:t>Create an AKS cluster</a:t>
            </a:r>
          </a:p>
          <a:p>
            <a:r>
              <a:rPr lang="en-US" sz="3200" b="1" dirty="0"/>
              <a:t>GitOps enable your cluster</a:t>
            </a:r>
          </a:p>
          <a:p>
            <a:pPr lvl="1"/>
            <a:r>
              <a:rPr lang="en-US" sz="3000" b="1" dirty="0"/>
              <a:t>Set up your Git repository</a:t>
            </a:r>
          </a:p>
          <a:p>
            <a:pPr lvl="1"/>
            <a:r>
              <a:rPr lang="en-US" sz="3000" b="1" dirty="0"/>
              <a:t>Enable your cluster for GitOps</a:t>
            </a:r>
          </a:p>
          <a:p>
            <a:pPr lvl="1"/>
            <a:r>
              <a:rPr lang="en-US" sz="3000" b="1" dirty="0"/>
              <a:t>Azure Arc and </a:t>
            </a:r>
            <a:r>
              <a:rPr lang="en-US" sz="3000" b="1" dirty="0" err="1"/>
              <a:t>GitOps</a:t>
            </a:r>
            <a:endParaRPr lang="en-US" sz="3000"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1-Arc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rgbClr val="0078D7"/>
                </a:solidFill>
                <a:latin typeface="Segoe UI Light" panose="020B0502040204020203" pitchFamily="34" charset="0"/>
                <a:cs typeface="Segoe UI Light" panose="020B0502040204020203" pitchFamily="34" charset="0"/>
              </a:rPr>
              <a:t>Set up GitOps on AKS</a:t>
            </a: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169044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557587"/>
          </a:xfrm>
        </p:spPr>
        <p:txBody>
          <a:bodyPr/>
          <a:lstStyle/>
          <a:p>
            <a:r>
              <a:rPr lang="en-US" sz="3200" b="1" dirty="0"/>
              <a:t>Deploy Application using kubectl</a:t>
            </a:r>
          </a:p>
          <a:p>
            <a:pPr lvl="1"/>
            <a:r>
              <a:rPr lang="en-US" sz="3000" b="1" dirty="0"/>
              <a:t>Setup Kubernetes label</a:t>
            </a:r>
            <a:endParaRPr lang="en-US" dirty="0"/>
          </a:p>
          <a:p>
            <a:r>
              <a:rPr lang="en-US" dirty="0"/>
              <a:t>K8 YAML Structure</a:t>
            </a:r>
          </a:p>
          <a:p>
            <a:r>
              <a:rPr lang="en-US" dirty="0"/>
              <a:t>Deployment Manifest</a:t>
            </a:r>
          </a:p>
          <a:p>
            <a:r>
              <a:rPr lang="en-US" dirty="0"/>
              <a:t>Service Manifest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rgbClr val="0078D7"/>
                </a:solidFill>
                <a:latin typeface="Segoe UI Light" panose="020B0502040204020203" pitchFamily="34" charset="0"/>
                <a:cs typeface="Segoe UI Light" panose="020B0502040204020203" pitchFamily="34" charset="0"/>
              </a:rPr>
              <a:t>Understand YAML and Configs</a:t>
            </a: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48F1B0-82E5-4983-B705-07FC47A7F8E3}"/>
              </a:ext>
            </a:extLst>
          </p:cNvPr>
          <p:cNvSpPr>
            <a:spLocks noGrp="1"/>
          </p:cNvSpPr>
          <p:nvPr>
            <p:ph type="title"/>
          </p:nvPr>
        </p:nvSpPr>
        <p:spPr>
          <a:xfrm>
            <a:off x="649385" y="461050"/>
            <a:ext cx="9144000" cy="498598"/>
          </a:xfrm>
        </p:spPr>
        <p:txBody>
          <a:bodyPr/>
          <a:lstStyle/>
          <a:p>
            <a:r>
              <a:rPr lang="en-US" dirty="0"/>
              <a:t>Challenge Scenario</a:t>
            </a:r>
          </a:p>
        </p:txBody>
      </p:sp>
      <p:pic>
        <p:nvPicPr>
          <p:cNvPr id="3" name="Content Placeholder 3">
            <a:extLst>
              <a:ext uri="{FF2B5EF4-FFF2-40B4-BE49-F238E27FC236}">
                <a16:creationId xmlns:a16="http://schemas.microsoft.com/office/drawing/2014/main" id="{1E487260-830F-4AC2-B31D-BD50618AFDEC}"/>
              </a:ext>
            </a:extLst>
          </p:cNvPr>
          <p:cNvPicPr>
            <a:picLocks noChangeAspect="1"/>
          </p:cNvPicPr>
          <p:nvPr/>
        </p:nvPicPr>
        <p:blipFill>
          <a:blip r:embed="rId2"/>
          <a:stretch>
            <a:fillRect/>
          </a:stretch>
        </p:blipFill>
        <p:spPr>
          <a:xfrm>
            <a:off x="838200" y="1970049"/>
            <a:ext cx="10515600" cy="3865843"/>
          </a:xfrm>
          <a:prstGeom prst="rect">
            <a:avLst/>
          </a:prstGeom>
        </p:spPr>
      </p:pic>
    </p:spTree>
    <p:extLst>
      <p:ext uri="{BB962C8B-B14F-4D97-AF65-F5344CB8AC3E}">
        <p14:creationId xmlns:p14="http://schemas.microsoft.com/office/powerpoint/2010/main" val="134955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GitOps</a:t>
            </a:r>
            <a:br>
              <a:rPr lang="en-US" dirty="0"/>
            </a:br>
            <a:r>
              <a:rPr lang="en-US" dirty="0"/>
              <a:t>	</a:t>
            </a:r>
            <a:endParaRPr lang="en-US" dirty="0">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04068"/>
            <a:ext cx="11653523" cy="1778912"/>
          </a:xfrm>
        </p:spPr>
        <p:txBody>
          <a:bodyPr/>
          <a:lstStyle/>
          <a:p>
            <a:r>
              <a:rPr lang="en-US" dirty="0"/>
              <a:t>Deploy apps in challenge 2 using GitOps</a:t>
            </a:r>
          </a:p>
          <a:p>
            <a:pPr>
              <a:lnSpc>
                <a:spcPct val="150000"/>
              </a:lnSpc>
            </a:pPr>
            <a:r>
              <a:rPr lang="en-US" dirty="0"/>
              <a:t>Show removal dependency from kubectl</a:t>
            </a:r>
          </a:p>
          <a:p>
            <a:pPr marL="0" indent="0">
              <a:buNone/>
            </a:pP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3</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3" y="360886"/>
            <a:ext cx="10193189"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rPr>
              <a:t>Deploy application using Helm CLI manually*</a:t>
            </a:r>
          </a:p>
        </p:txBody>
      </p:sp>
    </p:spTree>
    <p:extLst>
      <p:ext uri="{BB962C8B-B14F-4D97-AF65-F5344CB8AC3E}">
        <p14:creationId xmlns:p14="http://schemas.microsoft.com/office/powerpoint/2010/main" val="13107361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520380"/>
          </a:xfrm>
        </p:spPr>
        <p:txBody>
          <a:bodyPr/>
          <a:lstStyle/>
          <a:p>
            <a:r>
              <a:rPr lang="en-US" dirty="0"/>
              <a:t>Install the Helm Release Flux CRD</a:t>
            </a:r>
          </a:p>
          <a:p>
            <a:r>
              <a:rPr lang="en-US" dirty="0"/>
              <a:t>Distinguish between standard helm deployments and </a:t>
            </a:r>
            <a:r>
              <a:rPr lang="en-US" dirty="0" err="1"/>
              <a:t>HelmRelease</a:t>
            </a:r>
            <a:endParaRPr lang="en-US" dirty="0"/>
          </a:p>
          <a:p>
            <a:r>
              <a:rPr lang="en-US" dirty="0"/>
              <a:t>&lt;Insert need for </a:t>
            </a:r>
            <a:r>
              <a:rPr lang="en-US" dirty="0" err="1"/>
              <a:t>HelmReleases</a:t>
            </a:r>
            <a:r>
              <a:rPr lang="en-US" dirty="0"/>
              <a:t> | Drawback of helm deployments&gt;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5</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rPr>
              <a:t>Setup </a:t>
            </a:r>
            <a:r>
              <a:rPr kumimoji="0" lang="en-US" sz="3200" b="0" i="0" u="none" strike="noStrike" kern="1200" cap="none" spc="0" normalizeH="0" baseline="0" noProof="0" dirty="0" err="1">
                <a:ln>
                  <a:noFill/>
                </a:ln>
                <a:solidFill>
                  <a:schemeClr val="accent4"/>
                </a:solidFill>
                <a:effectLst/>
                <a:uLnTx/>
                <a:uFillTx/>
                <a:latin typeface="Segoe UI Light" panose="020B0502040204020203" pitchFamily="34" charset="0"/>
                <a:cs typeface="Segoe UI Light" panose="020B0502040204020203" pitchFamily="34" charset="0"/>
              </a:rPr>
              <a:t>HelmRelease</a:t>
            </a:r>
            <a:r>
              <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rPr>
              <a:t> Operator</a:t>
            </a:r>
          </a:p>
        </p:txBody>
      </p:sp>
    </p:spTree>
    <p:extLst>
      <p:ext uri="{BB962C8B-B14F-4D97-AF65-F5344CB8AC3E}">
        <p14:creationId xmlns:p14="http://schemas.microsoft.com/office/powerpoint/2010/main" val="26767171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520380"/>
          </a:xfrm>
        </p:spPr>
        <p:txBody>
          <a:bodyPr/>
          <a:lstStyle/>
          <a:p>
            <a:r>
              <a:rPr lang="en-US" dirty="0"/>
              <a:t>Update Arc to install the Helm Release operator</a:t>
            </a:r>
          </a:p>
          <a:p>
            <a:r>
              <a:rPr lang="en-US" dirty="0"/>
              <a:t>Distinguish between standard helm deployments and </a:t>
            </a:r>
            <a:r>
              <a:rPr lang="en-US" dirty="0" err="1"/>
              <a:t>HelmRelease</a:t>
            </a:r>
            <a:endParaRPr lang="en-US" dirty="0"/>
          </a:p>
          <a:p>
            <a:r>
              <a:rPr lang="en-US" dirty="0"/>
              <a:t>&lt;Insert need for </a:t>
            </a:r>
            <a:r>
              <a:rPr lang="en-US" dirty="0" err="1"/>
              <a:t>HelmReleases</a:t>
            </a:r>
            <a:r>
              <a:rPr lang="en-US" dirty="0"/>
              <a:t> | Drawback of helm deployments&gt;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5</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rPr>
              <a:t>Setup </a:t>
            </a:r>
            <a:r>
              <a:rPr kumimoji="0" lang="en-US" sz="3200" b="0" i="0" u="none" strike="noStrike" kern="1200" cap="none" spc="0" normalizeH="0" baseline="0" noProof="0" dirty="0" err="1">
                <a:ln>
                  <a:noFill/>
                </a:ln>
                <a:solidFill>
                  <a:schemeClr val="accent4"/>
                </a:solidFill>
                <a:effectLst/>
                <a:uLnTx/>
                <a:uFillTx/>
                <a:latin typeface="Segoe UI Light" panose="020B0502040204020203" pitchFamily="34" charset="0"/>
                <a:cs typeface="Segoe UI Light" panose="020B0502040204020203" pitchFamily="34" charset="0"/>
              </a:rPr>
              <a:t>HelmRelease</a:t>
            </a:r>
            <a:r>
              <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rPr>
              <a:t> Operator - Arc</a:t>
            </a:r>
          </a:p>
        </p:txBody>
      </p:sp>
    </p:spTree>
    <p:extLst>
      <p:ext uri="{BB962C8B-B14F-4D97-AF65-F5344CB8AC3E}">
        <p14:creationId xmlns:p14="http://schemas.microsoft.com/office/powerpoint/2010/main" val="35685140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rPr>
              <a:t>Install application using Helm Operator (GitOps)</a:t>
            </a:r>
          </a:p>
        </p:txBody>
      </p:sp>
    </p:spTree>
    <p:extLst>
      <p:ext uri="{BB962C8B-B14F-4D97-AF65-F5344CB8AC3E}">
        <p14:creationId xmlns:p14="http://schemas.microsoft.com/office/powerpoint/2010/main" val="380490731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04068"/>
            <a:ext cx="11653523" cy="1520380"/>
          </a:xfrm>
        </p:spPr>
        <p:txBody>
          <a:bodyPr/>
          <a:lstStyle/>
          <a:p>
            <a:r>
              <a:rPr lang="en-US" dirty="0"/>
              <a:t>Show Rolling Updates</a:t>
            </a:r>
          </a:p>
          <a:p>
            <a:r>
              <a:rPr lang="en-US" dirty="0"/>
              <a:t>Move to Blue Green deployments</a:t>
            </a:r>
          </a:p>
          <a:p>
            <a:r>
              <a:rPr lang="en-US" dirty="0"/>
              <a:t>Remove dependency from kubectl</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p:txBody>
      </p:sp>
    </p:spTree>
    <p:extLst>
      <p:ext uri="{BB962C8B-B14F-4D97-AF65-F5344CB8AC3E}">
        <p14:creationId xmlns:p14="http://schemas.microsoft.com/office/powerpoint/2010/main" val="13305333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520380"/>
          </a:xfrm>
        </p:spPr>
        <p:txBody>
          <a:bodyPr/>
          <a:lstStyle/>
          <a:p>
            <a:pPr lvl="0"/>
            <a:r>
              <a:rPr lang="en-US" b="1" dirty="0"/>
              <a:t>PR for Ops (Think about multi-tenancy)</a:t>
            </a:r>
          </a:p>
          <a:p>
            <a:pPr lvl="0"/>
            <a:r>
              <a:rPr lang="en-US" b="1" dirty="0"/>
              <a:t>Audit Trails</a:t>
            </a:r>
          </a:p>
          <a:p>
            <a:pPr lvl="0"/>
            <a:r>
              <a:rPr lang="en-US" b="1" dirty="0"/>
              <a:t>GRC (Governance | Risk | Compliance)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rgbClr val="0078D7"/>
                </a:solidFill>
                <a:latin typeface="Segoe UI Light" panose="020B0502040204020203" pitchFamily="34" charset="0"/>
                <a:cs typeface="Segoe UI Light" panose="020B0502040204020203" pitchFamily="34" charset="0"/>
              </a:rPr>
              <a:t>GitOps – Operations by PR</a:t>
            </a: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GitOps</a:t>
            </a:r>
            <a:br>
              <a:rPr lang="en-US" dirty="0"/>
            </a:br>
            <a:r>
              <a:rPr lang="en-US" dirty="0"/>
              <a:t>	</a:t>
            </a:r>
            <a:r>
              <a:rPr lang="en-US" sz="4800" dirty="0">
                <a:solidFill>
                  <a:schemeClr val="accent4"/>
                </a:solidFill>
              </a:rPr>
              <a:t>&lt;Subtopic&gt;</a:t>
            </a:r>
            <a:endParaRPr lang="en-US" dirty="0">
              <a:solidFill>
                <a:schemeClr val="accent4"/>
              </a:solidFill>
            </a:endParaRPr>
          </a:p>
        </p:txBody>
      </p:sp>
    </p:spTree>
    <p:extLst>
      <p:ext uri="{BB962C8B-B14F-4D97-AF65-F5344CB8AC3E}">
        <p14:creationId xmlns:p14="http://schemas.microsoft.com/office/powerpoint/2010/main" val="8764665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452669"/>
          </a:xfrm>
        </p:spPr>
        <p:txBody>
          <a:bodyPr/>
          <a:lstStyle/>
          <a:p>
            <a:pPr lvl="0"/>
            <a:r>
              <a:rPr lang="en-US" b="1" dirty="0"/>
              <a:t>Config Management</a:t>
            </a:r>
          </a:p>
          <a:p>
            <a:pPr lvl="1"/>
            <a:r>
              <a:rPr lang="en-US" b="1" dirty="0"/>
              <a:t>Promotion between Environments</a:t>
            </a:r>
          </a:p>
          <a:p>
            <a:pPr lvl="1"/>
            <a:r>
              <a:rPr lang="en-US" b="1" dirty="0"/>
              <a:t>Multi-tenant cluster | Cluster with multiple environments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rgbClr val="00B0F0"/>
                </a:solidFill>
                <a:effectLst/>
                <a:latin typeface="Segoe UI Light" panose="020B0502040204020203" pitchFamily="34" charset="0"/>
                <a:ea typeface="Calibri" panose="020F0502020204030204" pitchFamily="34" charset="0"/>
                <a:cs typeface="Segoe UI Light" panose="020B0502040204020203" pitchFamily="34" charset="0"/>
              </a:rPr>
              <a:t>Config Management</a:t>
            </a:r>
            <a:endParaRPr kumimoji="0" lang="en-US" sz="3200" b="0" i="0" u="none" strike="noStrike" kern="120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1797-D69E-4DD8-9A1D-2B0A3CB85AB6}"/>
              </a:ext>
            </a:extLst>
          </p:cNvPr>
          <p:cNvSpPr>
            <a:spLocks noGrp="1"/>
          </p:cNvSpPr>
          <p:nvPr>
            <p:ph type="title"/>
          </p:nvPr>
        </p:nvSpPr>
        <p:spPr/>
        <p:txBody>
          <a:bodyPr/>
          <a:lstStyle/>
          <a:p>
            <a:r>
              <a:rPr lang="en-US" dirty="0"/>
              <a:t>Challenge Scenario</a:t>
            </a:r>
          </a:p>
        </p:txBody>
      </p:sp>
      <p:sp>
        <p:nvSpPr>
          <p:cNvPr id="3" name="Content Placeholder 2">
            <a:extLst>
              <a:ext uri="{FF2B5EF4-FFF2-40B4-BE49-F238E27FC236}">
                <a16:creationId xmlns:a16="http://schemas.microsoft.com/office/drawing/2014/main" id="{D87FF581-016F-44C3-810A-952AB3D96249}"/>
              </a:ext>
            </a:extLst>
          </p:cNvPr>
          <p:cNvSpPr>
            <a:spLocks noGrp="1"/>
          </p:cNvSpPr>
          <p:nvPr>
            <p:ph idx="1"/>
          </p:nvPr>
        </p:nvSpPr>
        <p:spPr>
          <a:xfrm>
            <a:off x="269241" y="1189179"/>
            <a:ext cx="11653520" cy="4699455"/>
          </a:xfrm>
        </p:spPr>
        <p:txBody>
          <a:bodyPr/>
          <a:lstStyle/>
          <a:p>
            <a:r>
              <a:rPr lang="en-US" dirty="0"/>
              <a:t>3 Business Units</a:t>
            </a:r>
          </a:p>
          <a:p>
            <a:r>
              <a:rPr lang="en-US" dirty="0"/>
              <a:t>15 Business Segments</a:t>
            </a:r>
          </a:p>
          <a:p>
            <a:r>
              <a:rPr lang="en-US" dirty="0"/>
              <a:t>400 developers to be onboarded</a:t>
            </a:r>
          </a:p>
          <a:p>
            <a:r>
              <a:rPr lang="en-US" dirty="0"/>
              <a:t>10 Kubernetes platform developers/</a:t>
            </a:r>
            <a:r>
              <a:rPr lang="en-US" dirty="0" err="1"/>
              <a:t>Devops</a:t>
            </a:r>
            <a:r>
              <a:rPr lang="en-US" dirty="0"/>
              <a:t> engineers to operationalize it</a:t>
            </a:r>
          </a:p>
          <a:p>
            <a:endParaRPr lang="en-US" dirty="0"/>
          </a:p>
          <a:p>
            <a:endParaRPr lang="en-US" dirty="0"/>
          </a:p>
        </p:txBody>
      </p:sp>
    </p:spTree>
    <p:extLst>
      <p:ext uri="{BB962C8B-B14F-4D97-AF65-F5344CB8AC3E}">
        <p14:creationId xmlns:p14="http://schemas.microsoft.com/office/powerpoint/2010/main" val="1265854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dirty="0"/>
              <a:t>(Success Criteria)</a:t>
            </a:r>
          </a:p>
          <a:p>
            <a:pPr lvl="0"/>
            <a:r>
              <a:rPr lang="en-US" b="1" dirty="0"/>
              <a:t>Identify success criteria for all challenges</a:t>
            </a:r>
          </a:p>
          <a:p>
            <a:pPr lvl="0"/>
            <a:r>
              <a:rPr lang="en-US" b="1" dirty="0"/>
              <a:t>Identify artifacts</a:t>
            </a:r>
          </a:p>
          <a:p>
            <a:pPr lvl="1"/>
            <a:r>
              <a:rPr lang="en-US" b="1" dirty="0"/>
              <a:t>Azure cat/dogs/</a:t>
            </a:r>
            <a:r>
              <a:rPr lang="en-US" b="1" dirty="0" err="1"/>
              <a:t>redis</a:t>
            </a:r>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rgbClr val="00B0F0"/>
                </a:solidFill>
                <a:effectLst/>
                <a:latin typeface="Segoe UI Light" panose="020B0502040204020203" pitchFamily="34" charset="0"/>
                <a:ea typeface="Calibri" panose="020F0502020204030204" pitchFamily="34" charset="0"/>
                <a:cs typeface="Segoe UI Light" panose="020B0502040204020203" pitchFamily="34" charset="0"/>
              </a:rPr>
              <a:t>GitOps for Self Service and Automation</a:t>
            </a:r>
            <a:r>
              <a:rPr kumimoji="0" lang="en-US" sz="3200" b="0" i="0" u="none" strike="noStrike" kern="1200" cap="none" spc="0" normalizeH="0" baseline="0" noProof="0" dirty="0">
                <a:ln>
                  <a:noFill/>
                </a:ln>
                <a:solidFill>
                  <a:srgbClr val="00B0F0"/>
                </a:solidFill>
                <a:effectLst/>
                <a:uLnTx/>
                <a:uFillTx/>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64968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10</a:t>
            </a:r>
          </a:p>
          <a:p>
            <a:pPr defTabSz="1218835">
              <a:lnSpc>
                <a:spcPct val="90000"/>
              </a:lnSpc>
              <a:spcBef>
                <a:spcPct val="20000"/>
              </a:spcBef>
              <a:buSzPct val="80000"/>
              <a:defRPr/>
            </a:pPr>
            <a:r>
              <a:rPr lang="en-US" sz="3200" dirty="0">
                <a:solidFill>
                  <a:srgbClr val="0078D7"/>
                </a:solidFill>
                <a:latin typeface="Segoe UI Light" panose="020B0502040204020203" pitchFamily="34" charset="0"/>
                <a:cs typeface="Segoe UI Light" panose="020B0502040204020203" pitchFamily="34" charset="0"/>
              </a:rPr>
              <a:t>GitOps for Uptime and Reliability (</a:t>
            </a:r>
            <a:r>
              <a:rPr lang="en-US" sz="3200" dirty="0">
                <a:solidFill>
                  <a:srgbClr val="00B0F0"/>
                </a:solidFill>
                <a:effectLst/>
                <a:latin typeface="Segoe UI Light" panose="020B0502040204020203" pitchFamily="34" charset="0"/>
                <a:ea typeface="Calibri" panose="020F0502020204030204" pitchFamily="34" charset="0"/>
                <a:cs typeface="Segoe UI Light" panose="020B0502040204020203" pitchFamily="34" charset="0"/>
              </a:rPr>
              <a:t>Multi-cluster deployments*</a:t>
            </a:r>
            <a:r>
              <a:rPr lang="en-US" sz="3200" dirty="0">
                <a:solidFill>
                  <a:srgbClr val="0078D7"/>
                </a:solidFill>
                <a:latin typeface="Segoe UI Light" panose="020B0502040204020203" pitchFamily="34" charset="0"/>
                <a:cs typeface="Segoe UI Light" panose="020B0502040204020203" pitchFamily="34" charset="0"/>
              </a:rPr>
              <a:t>)</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lvl="0" defTabSz="1218835">
              <a:lnSpc>
                <a:spcPct val="90000"/>
              </a:lnSpc>
              <a:spcBef>
                <a:spcPct val="20000"/>
              </a:spcBef>
              <a:buSzPct val="80000"/>
              <a:defRPr/>
            </a:pPr>
            <a:r>
              <a:rPr lang="en-US" sz="3200" dirty="0">
                <a:solidFill>
                  <a:srgbClr val="0078D7"/>
                </a:solidFill>
                <a:latin typeface="Segoe UI Light" panose="020B0502040204020203" pitchFamily="34" charset="0"/>
                <a:cs typeface="Segoe UI Light" panose="020B0502040204020203" pitchFamily="34" charset="0"/>
              </a:rPr>
              <a:t>Setup Canary Releases</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80082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DevOps with K8S</a:t>
            </a:r>
            <a:br>
              <a:rPr lang="en-US"/>
            </a:br>
            <a:r>
              <a:rPr lang="en-US"/>
              <a:t>	</a:t>
            </a:r>
            <a:r>
              <a:rPr lang="en-US" sz="4800">
                <a:solidFill>
                  <a:schemeClr val="accent4"/>
                </a:solidFill>
              </a:rPr>
              <a:t>Helm</a:t>
            </a:r>
            <a:endParaRPr lang="en-US">
              <a:solidFill>
                <a:schemeClr val="accent4"/>
              </a:solidFill>
            </a:endParaRPr>
          </a:p>
        </p:txBody>
      </p:sp>
    </p:spTree>
    <p:extLst>
      <p:ext uri="{BB962C8B-B14F-4D97-AF65-F5344CB8AC3E}">
        <p14:creationId xmlns:p14="http://schemas.microsoft.com/office/powerpoint/2010/main" val="12895397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Use </a:t>
            </a:r>
            <a:r>
              <a:rPr kumimoji="0" lang="en-US" sz="1372" b="0" i="0" u="none" strike="noStrike" kern="1200" cap="none" spc="0" normalizeH="0" baseline="0" noProof="0">
                <a:ln>
                  <a:noFill/>
                </a:ln>
                <a:solidFill>
                  <a:srgbClr val="505050"/>
                </a:solidFill>
                <a:effectLst/>
                <a:highlight>
                  <a:srgbClr val="F2F2F2"/>
                </a:highlight>
                <a:uLnTx/>
                <a:uFillTx/>
                <a:latin typeface="Consolas" panose="020B0609020204030204" pitchFamily="49" charset="0"/>
                <a:ea typeface="+mn-ea"/>
                <a:cs typeface="+mn-cs"/>
              </a:rPr>
              <a:t>helm rollout</a:t>
            </a:r>
            <a:r>
              <a:rPr kumimoji="0" lang="en-US" sz="1372" b="0" i="0" u="none" strike="noStrike" kern="1200" cap="none" spc="0" normalizeH="0" baseline="0" noProof="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 action="ppaction://noaction"/>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6"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 action="ppaction://noaction"/>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8"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a:solidFill>
                  <a:schemeClr val="tx2">
                    <a:lumMod val="50000"/>
                  </a:schemeClr>
                </a:solidFill>
              </a:rPr>
              <a:t>Application definition</a:t>
            </a:r>
          </a:p>
          <a:p>
            <a:endParaRPr lang="en-US" sz="1961">
              <a:solidFill>
                <a:schemeClr val="tx2">
                  <a:lumMod val="50000"/>
                </a:schemeClr>
              </a:solidFill>
            </a:endParaRPr>
          </a:p>
          <a:p>
            <a:r>
              <a:rPr lang="en-US" sz="1961">
                <a:solidFill>
                  <a:schemeClr val="tx2">
                    <a:lumMod val="50000"/>
                  </a:schemeClr>
                </a:solidFill>
              </a:rPr>
              <a:t>Consists of: </a:t>
            </a:r>
          </a:p>
          <a:p>
            <a:pPr marL="448193" indent="-448193">
              <a:buFont typeface="Arial" charset="0"/>
              <a:buChar char="•"/>
            </a:pPr>
            <a:r>
              <a:rPr lang="en-US" sz="1961">
                <a:solidFill>
                  <a:schemeClr val="tx2">
                    <a:lumMod val="50000"/>
                  </a:schemeClr>
                </a:solidFill>
              </a:rPr>
              <a:t>Metadata</a:t>
            </a:r>
          </a:p>
          <a:p>
            <a:pPr marL="448193" indent="-448193">
              <a:buFont typeface="Arial" charset="0"/>
              <a:buChar char="•"/>
            </a:pPr>
            <a:r>
              <a:rPr lang="en-US" sz="1961">
                <a:solidFill>
                  <a:schemeClr val="tx2">
                    <a:lumMod val="50000"/>
                  </a:schemeClr>
                </a:solidFill>
              </a:rPr>
              <a:t>Kubernetes resource definitions</a:t>
            </a:r>
          </a:p>
          <a:p>
            <a:pPr marL="448193" indent="-448193">
              <a:buFont typeface="Arial" charset="0"/>
              <a:buChar char="•"/>
            </a:pPr>
            <a:r>
              <a:rPr lang="en-US" sz="1961">
                <a:solidFill>
                  <a:schemeClr val="tx2">
                    <a:lumMod val="50000"/>
                  </a:schemeClr>
                </a:solidFill>
              </a:rPr>
              <a:t>Configuration</a:t>
            </a:r>
          </a:p>
          <a:p>
            <a:pPr marL="448193" indent="-448193">
              <a:buFont typeface="Arial" charset="0"/>
              <a:buChar char="•"/>
            </a:pPr>
            <a:r>
              <a:rPr lang="en-US" sz="1961">
                <a:solidFill>
                  <a:schemeClr val="tx2">
                    <a:lumMod val="50000"/>
                  </a:schemeClr>
                </a:solidFill>
              </a:rPr>
              <a:t>Documentation</a:t>
            </a:r>
          </a:p>
          <a:p>
            <a:endParaRPr lang="en-US" sz="1961">
              <a:solidFill>
                <a:schemeClr val="tx2">
                  <a:lumMod val="50000"/>
                </a:schemeClr>
              </a:solidFill>
            </a:endParaRPr>
          </a:p>
          <a:p>
            <a:r>
              <a:rPr lang="en-US" sz="1961">
                <a:solidFill>
                  <a:schemeClr val="tx2">
                    <a:lumMod val="50000"/>
                  </a:schemeClr>
                </a:solidFill>
              </a:rPr>
              <a:t>Stored in chart repository</a:t>
            </a:r>
          </a:p>
          <a:p>
            <a:pPr marL="448193" indent="-448193">
              <a:buFont typeface="Arial" charset="0"/>
              <a:buChar char="•"/>
            </a:pPr>
            <a:r>
              <a:rPr lang="en-US" sz="1961">
                <a:solidFill>
                  <a:schemeClr val="tx2">
                    <a:lumMod val="50000"/>
                  </a:schemeClr>
                </a:solidFill>
              </a:rPr>
              <a:t>Any HTTP server that can house YAML/tar files (Azure, GitHub pages, etc.)</a:t>
            </a:r>
          </a:p>
          <a:p>
            <a:pPr marL="448193" indent="-448193">
              <a:buFont typeface="Arial" charset="0"/>
              <a:buChar char="•"/>
            </a:pPr>
            <a:r>
              <a:rPr lang="en-US" sz="1961">
                <a:solidFill>
                  <a:schemeClr val="tx2">
                    <a:lumMod val="50000"/>
                  </a:schemeClr>
                </a:solidFill>
              </a:rPr>
              <a:t>Public repo with community supported charts (</a:t>
            </a:r>
            <a:r>
              <a:rPr lang="en-US" sz="1961" err="1">
                <a:solidFill>
                  <a:schemeClr val="tx2">
                    <a:lumMod val="50000"/>
                  </a:schemeClr>
                </a:solidFill>
              </a:rPr>
              <a:t>eg</a:t>
            </a:r>
            <a:r>
              <a:rPr lang="en-US" sz="1961">
                <a:solidFill>
                  <a:schemeClr val="tx2">
                    <a:lumMod val="50000"/>
                  </a:schemeClr>
                </a:solidFill>
              </a:rPr>
              <a:t> </a:t>
            </a:r>
            <a:r>
              <a:rPr lang="mr-IN" sz="1961">
                <a:solidFill>
                  <a:schemeClr val="tx2">
                    <a:lumMod val="50000"/>
                  </a:schemeClr>
                </a:solidFill>
              </a:rPr>
              <a:t>–</a:t>
            </a:r>
            <a:r>
              <a:rPr lang="en-US" sz="1961">
                <a:solidFill>
                  <a:schemeClr val="tx2">
                    <a:lumMod val="50000"/>
                  </a:schemeClr>
                </a:solidFill>
              </a:rPr>
              <a:t> Jenkins, Mongo, etc.)</a:t>
            </a:r>
            <a:br>
              <a:rPr lang="en-US" sz="1961">
                <a:solidFill>
                  <a:schemeClr val="tx2">
                    <a:lumMod val="50000"/>
                  </a:schemeClr>
                </a:solidFill>
              </a:rPr>
            </a:br>
            <a:endParaRPr lang="en-US" sz="1961">
              <a:solidFill>
                <a:schemeClr val="tx2">
                  <a:lumMod val="50000"/>
                </a:schemeClr>
              </a:solidFill>
            </a:endParaRPr>
          </a:p>
          <a:p>
            <a:r>
              <a:rPr lang="en-US" sz="1961">
                <a:solidFill>
                  <a:schemeClr val="tx2">
                    <a:lumMod val="50000"/>
                  </a:schemeClr>
                </a:solidFill>
              </a:rPr>
              <a:t>Helm (CLI) + Tiller (sever side)</a:t>
            </a:r>
          </a:p>
          <a:p>
            <a:endParaRPr lang="en-US" sz="1961">
              <a:solidFill>
                <a:schemeClr val="tx2">
                  <a:lumMod val="50000"/>
                </a:schemeClr>
              </a:solidFill>
            </a:endParaRPr>
          </a:p>
          <a:p>
            <a:r>
              <a:rPr lang="en-US" sz="1961">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C2C2D-9284-4FE0-B7A7-17FD078BB12C}"/>
              </a:ext>
            </a:extLst>
          </p:cNvPr>
          <p:cNvSpPr>
            <a:spLocks noGrp="1"/>
          </p:cNvSpPr>
          <p:nvPr>
            <p:ph type="title"/>
          </p:nvPr>
        </p:nvSpPr>
        <p:spPr/>
        <p:txBody>
          <a:bodyPr/>
          <a:lstStyle/>
          <a:p>
            <a:r>
              <a:rPr lang="en-US" dirty="0"/>
              <a:t>Questions to ask</a:t>
            </a:r>
          </a:p>
        </p:txBody>
      </p:sp>
      <p:sp>
        <p:nvSpPr>
          <p:cNvPr id="3" name="Content Placeholder 2">
            <a:extLst>
              <a:ext uri="{FF2B5EF4-FFF2-40B4-BE49-F238E27FC236}">
                <a16:creationId xmlns:a16="http://schemas.microsoft.com/office/drawing/2014/main" id="{FD7DABCE-42BE-4BD9-B281-1CA7770EFEF8}"/>
              </a:ext>
            </a:extLst>
          </p:cNvPr>
          <p:cNvSpPr>
            <a:spLocks noGrp="1"/>
          </p:cNvSpPr>
          <p:nvPr>
            <p:ph idx="1"/>
          </p:nvPr>
        </p:nvSpPr>
        <p:spPr>
          <a:xfrm>
            <a:off x="838200" y="1396417"/>
            <a:ext cx="10515600" cy="4351338"/>
          </a:xfrm>
        </p:spPr>
        <p:txBody>
          <a:bodyPr/>
          <a:lstStyle/>
          <a:p>
            <a:endParaRPr lang="en-US" dirty="0"/>
          </a:p>
          <a:p>
            <a:r>
              <a:rPr lang="en-US" dirty="0"/>
              <a:t>For an application you are familiar with, write down all the steps needed to implement a new feature, test it, deploy it, and have it become available for use by end-users. </a:t>
            </a:r>
          </a:p>
          <a:p>
            <a:r>
              <a:rPr lang="en-US" dirty="0"/>
              <a:t>How long does each step typically take?</a:t>
            </a:r>
          </a:p>
        </p:txBody>
      </p:sp>
    </p:spTree>
    <p:extLst>
      <p:ext uri="{BB962C8B-B14F-4D97-AF65-F5344CB8AC3E}">
        <p14:creationId xmlns:p14="http://schemas.microsoft.com/office/powerpoint/2010/main" val="2230621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8737"/>
          </a:xfrm>
        </p:spPr>
        <p:txBody>
          <a:bodyPr/>
          <a:lstStyle/>
          <a:p>
            <a:pPr lvl="0"/>
            <a:r>
              <a:rPr lang="en-US" sz="2000"/>
              <a:t>Deploy the specified app using the individual </a:t>
            </a:r>
            <a:r>
              <a:rPr lang="en-US" sz="2000" err="1"/>
              <a:t>yaml</a:t>
            </a:r>
            <a:r>
              <a:rPr lang="en-US" sz="2000"/>
              <a:t> files provided</a:t>
            </a:r>
          </a:p>
          <a:p>
            <a:pPr lvl="1"/>
            <a:r>
              <a:rPr lang="en-US" sz="2000"/>
              <a:t>Deploy the specified app for this challenge using the steps and </a:t>
            </a:r>
            <a:r>
              <a:rPr lang="en-US" sz="2000" err="1"/>
              <a:t>yaml</a:t>
            </a:r>
            <a:r>
              <a:rPr lang="en-US" sz="2000"/>
              <a:t> files provided.</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M</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eatballs</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the hard way</a:t>
            </a: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31398"/>
          </a:xfrm>
        </p:spPr>
        <p:txBody>
          <a:bodyPr/>
          <a:lstStyle/>
          <a:p>
            <a:pPr lvl="0"/>
            <a:r>
              <a:rPr lang="en-US" sz="2000" b="1"/>
              <a:t>Using the Helm Charts from a Local Package</a:t>
            </a:r>
          </a:p>
          <a:p>
            <a:pPr lvl="1"/>
            <a:r>
              <a:rPr lang="en-US" sz="2000"/>
              <a:t>Convert these </a:t>
            </a:r>
            <a:r>
              <a:rPr lang="en-US" sz="2000" err="1"/>
              <a:t>yaml</a:t>
            </a:r>
            <a:r>
              <a:rPr lang="en-US" sz="2000"/>
              <a:t> files that were just used to deploy the app into a Helm chart</a:t>
            </a:r>
          </a:p>
          <a:p>
            <a:pPr lvl="1"/>
            <a:r>
              <a:rPr lang="en-US" sz="2000"/>
              <a:t>Create a package and make it available in the local repository.</a:t>
            </a:r>
          </a:p>
          <a:p>
            <a:pPr lvl="1"/>
            <a:r>
              <a:rPr lang="en-US" sz="2000"/>
              <a:t>Remove the previously deployed app and deploy the helm chart you just created</a:t>
            </a:r>
          </a:p>
          <a:p>
            <a:pPr lvl="1"/>
            <a:r>
              <a:rPr lang="en-US" sz="2000"/>
              <a:t>Verify that the app has been deployed successfully</a:t>
            </a:r>
          </a:p>
          <a:p>
            <a:pPr lvl="1"/>
            <a:r>
              <a:rPr lang="en-US" sz="2000"/>
              <a:t>Make a note of the difference in number of steps involved in the deployment using individual </a:t>
            </a:r>
            <a:r>
              <a:rPr lang="en-US" sz="2000" err="1"/>
              <a:t>yaml</a:t>
            </a:r>
            <a:r>
              <a:rPr lang="en-US" sz="2000"/>
              <a:t> files and the Helm chart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9b</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(local)</a:t>
            </a: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815845"/>
          </a:xfrm>
        </p:spPr>
        <p:txBody>
          <a:bodyPr/>
          <a:lstStyle/>
          <a:p>
            <a:pPr lvl="0"/>
            <a:r>
              <a:rPr lang="en-US" sz="2000"/>
              <a:t>Using Helm chart from remote repo in Azure Container Registry</a:t>
            </a:r>
          </a:p>
          <a:p>
            <a:pPr lvl="1"/>
            <a:r>
              <a:rPr lang="en-US" sz="2000"/>
              <a:t>Push the Helm chart you just packaged to the remote ACR repo</a:t>
            </a:r>
          </a:p>
          <a:p>
            <a:pPr lvl="1"/>
            <a:r>
              <a:rPr lang="en-US" sz="2000"/>
              <a:t>Remove the package locally</a:t>
            </a:r>
          </a:p>
          <a:p>
            <a:pPr lvl="1"/>
            <a:r>
              <a:rPr lang="en-US" sz="2000"/>
              <a:t>Uninstall the app and redeploy it using the Helm chart from the ACR repo</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(remote w/ACR)</a:t>
            </a: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8D3C-D892-4698-8962-5C7244F02FFA}"/>
              </a:ext>
            </a:extLst>
          </p:cNvPr>
          <p:cNvSpPr>
            <a:spLocks noGrp="1"/>
          </p:cNvSpPr>
          <p:nvPr>
            <p:ph type="title"/>
          </p:nvPr>
        </p:nvSpPr>
        <p:spPr/>
        <p:txBody>
          <a:bodyPr/>
          <a:lstStyle/>
          <a:p>
            <a:r>
              <a:rPr lang="en-US" dirty="0"/>
              <a:t>Bespoke application deployment</a:t>
            </a:r>
          </a:p>
        </p:txBody>
      </p:sp>
      <p:sp>
        <p:nvSpPr>
          <p:cNvPr id="3" name="Content Placeholder 2">
            <a:extLst>
              <a:ext uri="{FF2B5EF4-FFF2-40B4-BE49-F238E27FC236}">
                <a16:creationId xmlns:a16="http://schemas.microsoft.com/office/drawing/2014/main" id="{CAF71538-42CD-4E73-AAF9-29F26D194523}"/>
              </a:ext>
            </a:extLst>
          </p:cNvPr>
          <p:cNvSpPr>
            <a:spLocks noGrp="1"/>
          </p:cNvSpPr>
          <p:nvPr>
            <p:ph idx="1"/>
          </p:nvPr>
        </p:nvSpPr>
        <p:spPr/>
        <p:txBody>
          <a:bodyPr/>
          <a:lstStyle/>
          <a:p>
            <a:r>
              <a:rPr lang="en-US" dirty="0"/>
              <a:t>Build the container image</a:t>
            </a:r>
          </a:p>
          <a:p>
            <a:r>
              <a:rPr lang="en-US" dirty="0"/>
              <a:t>Generate and/or modify Kubernetes API resource specifications to use the new image</a:t>
            </a:r>
          </a:p>
          <a:p>
            <a:r>
              <a:rPr lang="en-US" dirty="0"/>
              <a:t>Reconcile those resources with a Kubernetes cluster</a:t>
            </a:r>
          </a:p>
          <a:p>
            <a:endParaRPr lang="en-US" dirty="0"/>
          </a:p>
        </p:txBody>
      </p:sp>
    </p:spTree>
    <p:extLst>
      <p:ext uri="{BB962C8B-B14F-4D97-AF65-F5344CB8AC3E}">
        <p14:creationId xmlns:p14="http://schemas.microsoft.com/office/powerpoint/2010/main" val="2983371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413E7-A32D-4D05-B0A5-D3ED1C49581A}"/>
              </a:ext>
            </a:extLst>
          </p:cNvPr>
          <p:cNvSpPr>
            <a:spLocks noGrp="1"/>
          </p:cNvSpPr>
          <p:nvPr>
            <p:ph type="title"/>
          </p:nvPr>
        </p:nvSpPr>
        <p:spPr/>
        <p:txBody>
          <a:bodyPr/>
          <a:lstStyle/>
          <a:p>
            <a:r>
              <a:rPr lang="en-US" dirty="0"/>
              <a:t>Personas</a:t>
            </a:r>
          </a:p>
        </p:txBody>
      </p:sp>
      <p:sp>
        <p:nvSpPr>
          <p:cNvPr id="3" name="Content Placeholder 2">
            <a:extLst>
              <a:ext uri="{FF2B5EF4-FFF2-40B4-BE49-F238E27FC236}">
                <a16:creationId xmlns:a16="http://schemas.microsoft.com/office/drawing/2014/main" id="{ECB9C97C-408D-4BF6-BB09-86630FA3E5F2}"/>
              </a:ext>
            </a:extLst>
          </p:cNvPr>
          <p:cNvSpPr>
            <a:spLocks noGrp="1"/>
          </p:cNvSpPr>
          <p:nvPr>
            <p:ph idx="1"/>
          </p:nvPr>
        </p:nvSpPr>
        <p:spPr>
          <a:xfrm>
            <a:off x="838200" y="1253331"/>
            <a:ext cx="10515600" cy="4823335"/>
          </a:xfrm>
        </p:spPr>
        <p:txBody>
          <a:bodyPr/>
          <a:lstStyle/>
          <a:p>
            <a:pPr>
              <a:lnSpc>
                <a:spcPct val="200000"/>
              </a:lnSpc>
            </a:pPr>
            <a:r>
              <a:rPr lang="en-US" i="1" dirty="0"/>
              <a:t>Application developers</a:t>
            </a:r>
            <a:r>
              <a:rPr lang="en-US" dirty="0"/>
              <a:t> </a:t>
            </a:r>
          </a:p>
          <a:p>
            <a:pPr>
              <a:lnSpc>
                <a:spcPct val="200000"/>
              </a:lnSpc>
            </a:pPr>
            <a:r>
              <a:rPr lang="en-US" i="1" dirty="0"/>
              <a:t>Application operators</a:t>
            </a:r>
            <a:r>
              <a:rPr lang="en-US" dirty="0"/>
              <a:t> </a:t>
            </a:r>
          </a:p>
          <a:p>
            <a:pPr>
              <a:lnSpc>
                <a:spcPct val="200000"/>
              </a:lnSpc>
            </a:pPr>
            <a:r>
              <a:rPr lang="en-US" i="1" dirty="0"/>
              <a:t>Environment developers and Cluster operators</a:t>
            </a:r>
            <a:endParaRPr lang="en-US" dirty="0"/>
          </a:p>
          <a:p>
            <a:pPr marL="0" indent="0">
              <a:buNone/>
            </a:pPr>
            <a:endParaRPr lang="en-US" dirty="0"/>
          </a:p>
        </p:txBody>
      </p:sp>
    </p:spTree>
    <p:extLst>
      <p:ext uri="{BB962C8B-B14F-4D97-AF65-F5344CB8AC3E}">
        <p14:creationId xmlns:p14="http://schemas.microsoft.com/office/powerpoint/2010/main" val="142678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1CB11-F4F1-43F5-9B56-EDB7B6ABD0D0}"/>
              </a:ext>
            </a:extLst>
          </p:cNvPr>
          <p:cNvSpPr>
            <a:spLocks noGrp="1"/>
          </p:cNvSpPr>
          <p:nvPr>
            <p:ph type="title"/>
          </p:nvPr>
        </p:nvSpPr>
        <p:spPr/>
        <p:txBody>
          <a:bodyPr/>
          <a:lstStyle/>
          <a:p>
            <a:r>
              <a:rPr lang="en-US" dirty="0"/>
              <a:t>Customer Needs?</a:t>
            </a:r>
          </a:p>
        </p:txBody>
      </p:sp>
      <p:sp>
        <p:nvSpPr>
          <p:cNvPr id="3" name="Content Placeholder 2">
            <a:extLst>
              <a:ext uri="{FF2B5EF4-FFF2-40B4-BE49-F238E27FC236}">
                <a16:creationId xmlns:a16="http://schemas.microsoft.com/office/drawing/2014/main" id="{8C527EDA-C6A5-4C0A-B1FD-FAF824D8408F}"/>
              </a:ext>
            </a:extLst>
          </p:cNvPr>
          <p:cNvSpPr>
            <a:spLocks noGrp="1"/>
          </p:cNvSpPr>
          <p:nvPr>
            <p:ph idx="1"/>
          </p:nvPr>
        </p:nvSpPr>
        <p:spPr>
          <a:xfrm>
            <a:off x="269241" y="1189179"/>
            <a:ext cx="11653520" cy="5096747"/>
          </a:xfrm>
        </p:spPr>
        <p:txBody>
          <a:bodyPr/>
          <a:lstStyle/>
          <a:p>
            <a:r>
              <a:rPr lang="en-US" sz="3200" dirty="0"/>
              <a:t>Developers and Operators must integrate multiple services</a:t>
            </a:r>
          </a:p>
          <a:p>
            <a:pPr lvl="1"/>
            <a:r>
              <a:rPr lang="en-US" sz="3200" dirty="0"/>
              <a:t>Set up cluster</a:t>
            </a:r>
          </a:p>
          <a:p>
            <a:pPr lvl="1"/>
            <a:r>
              <a:rPr lang="en-US" sz="3200" dirty="0"/>
              <a:t>CI/CD</a:t>
            </a:r>
          </a:p>
          <a:p>
            <a:pPr lvl="1"/>
            <a:r>
              <a:rPr lang="en-US" sz="3200" dirty="0"/>
              <a:t>Hook up monitoring/logging and management</a:t>
            </a:r>
          </a:p>
          <a:p>
            <a:r>
              <a:rPr lang="en-US" sz="3200" dirty="0"/>
              <a:t>Ability to provide pre-integrated solution in one place</a:t>
            </a:r>
          </a:p>
          <a:p>
            <a:r>
              <a:rPr lang="en-US" sz="3200" dirty="0"/>
              <a:t>Accelerate getting initial application running</a:t>
            </a:r>
          </a:p>
          <a:p>
            <a:r>
              <a:rPr lang="en-US" sz="3200" dirty="0"/>
              <a:t>Simplify configuration and management of advanced applications</a:t>
            </a:r>
          </a:p>
        </p:txBody>
      </p:sp>
    </p:spTree>
    <p:extLst>
      <p:ext uri="{BB962C8B-B14F-4D97-AF65-F5344CB8AC3E}">
        <p14:creationId xmlns:p14="http://schemas.microsoft.com/office/powerpoint/2010/main" val="758429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42EE-1904-42D0-9001-9BF5CB6F503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195EEA3-D5C9-41B9-BF84-46FF289B86B5}"/>
              </a:ext>
            </a:extLst>
          </p:cNvPr>
          <p:cNvSpPr>
            <a:spLocks noGrp="1"/>
          </p:cNvSpPr>
          <p:nvPr>
            <p:ph idx="1"/>
          </p:nvPr>
        </p:nvSpPr>
        <p:spPr>
          <a:xfrm>
            <a:off x="838200" y="1355255"/>
            <a:ext cx="10515600" cy="4351338"/>
          </a:xfrm>
        </p:spPr>
        <p:txBody>
          <a:bodyPr>
            <a:normAutofit fontScale="92500" lnSpcReduction="10000"/>
          </a:bodyPr>
          <a:lstStyle/>
          <a:p>
            <a:r>
              <a:rPr lang="en-US" dirty="0"/>
              <a:t>Developer flow</a:t>
            </a:r>
          </a:p>
          <a:p>
            <a:pPr lvl="1"/>
            <a:r>
              <a:rPr lang="en-US" sz="1800" dirty="0"/>
              <a:t>Deploy application to various environments</a:t>
            </a:r>
          </a:p>
          <a:p>
            <a:pPr lvl="1"/>
            <a:r>
              <a:rPr lang="en-US" sz="1800" dirty="0"/>
              <a:t>Environments maybe spread across different accounts, clusters and namespaces with subtle differences</a:t>
            </a:r>
          </a:p>
          <a:p>
            <a:pPr lvl="1"/>
            <a:r>
              <a:rPr lang="en-US" sz="1800" dirty="0"/>
              <a:t>Configuration re-use very important is to achieve the above requirement</a:t>
            </a:r>
          </a:p>
          <a:p>
            <a:pPr lvl="1"/>
            <a:r>
              <a:rPr lang="en-US" sz="1800" dirty="0"/>
              <a:t>Move from a Git commit in their code base to deploying to each of their environments in a fully automated way </a:t>
            </a:r>
          </a:p>
          <a:p>
            <a:r>
              <a:rPr lang="en-US" dirty="0"/>
              <a:t>Operator flow</a:t>
            </a:r>
          </a:p>
          <a:p>
            <a:pPr lvl="1"/>
            <a:r>
              <a:rPr lang="en-US" sz="1800" dirty="0"/>
              <a:t>Multi-stage deployment pipelines</a:t>
            </a:r>
          </a:p>
          <a:p>
            <a:pPr lvl="1"/>
            <a:r>
              <a:rPr lang="en-US" sz="1800" dirty="0"/>
              <a:t>Deployment environment management</a:t>
            </a:r>
          </a:p>
          <a:p>
            <a:pPr lvl="1"/>
            <a:r>
              <a:rPr lang="en-US" sz="1800" dirty="0"/>
              <a:t>Configuration Management</a:t>
            </a:r>
          </a:p>
          <a:p>
            <a:pPr lvl="1"/>
            <a:r>
              <a:rPr lang="en-US" sz="1800" dirty="0"/>
              <a:t>For third party applications the most important criteria for this user is to easily receive updates from an upstream source and upgrade their application as easily and seamlessly as possible (e.g. new versions, security patches, </a:t>
            </a:r>
            <a:r>
              <a:rPr lang="en-US" sz="1800" dirty="0" err="1"/>
              <a:t>etc</a:t>
            </a:r>
            <a:r>
              <a:rPr lang="en-US" sz="1800" dirty="0"/>
              <a:t>)</a:t>
            </a:r>
          </a:p>
          <a:p>
            <a:pPr lvl="1"/>
            <a:endParaRPr lang="en-US" sz="1800" dirty="0"/>
          </a:p>
        </p:txBody>
      </p:sp>
    </p:spTree>
    <p:extLst>
      <p:ext uri="{BB962C8B-B14F-4D97-AF65-F5344CB8AC3E}">
        <p14:creationId xmlns:p14="http://schemas.microsoft.com/office/powerpoint/2010/main" val="3516412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4364235"/>
          </a:xfrm>
        </p:spPr>
        <p:txBody>
          <a:bodyPr/>
          <a:lstStyle/>
          <a:p>
            <a:pPr marL="514350" indent="-51435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Introduction to GitOps on AKS</a:t>
            </a:r>
            <a:endParaRPr lang="en-US" b="1" dirty="0"/>
          </a:p>
          <a:p>
            <a:pPr marL="514350" indent="-51435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Understand YAML and Configs</a:t>
            </a:r>
          </a:p>
          <a:p>
            <a:pPr marL="514350" indent="-51435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Set up Helm Release</a:t>
            </a:r>
          </a:p>
          <a:p>
            <a:pPr marL="514350" indent="-51435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Set up Blue Green Releases</a:t>
            </a:r>
          </a:p>
          <a:p>
            <a:pPr marL="514350" indent="-51435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GitOps - Operations by PR</a:t>
            </a:r>
            <a:endParaRPr lang="en-US" b="1" dirty="0"/>
          </a:p>
          <a:p>
            <a:pPr marL="514350" indent="-51435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Config Management | Multi-cluster deployments</a:t>
            </a:r>
            <a:endParaRPr lang="en-US" b="1" dirty="0"/>
          </a:p>
          <a:p>
            <a:pPr marL="514350" indent="-51435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GitOps for Self Service and Automation</a:t>
            </a:r>
            <a:endParaRPr lang="en-US" b="1" dirty="0"/>
          </a:p>
          <a:p>
            <a:pPr marL="514350" indent="-51435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GitOps for Uptime and Reliability</a:t>
            </a:r>
            <a:endParaRPr lang="en-US" b="1" dirty="0"/>
          </a:p>
          <a:p>
            <a:pPr marL="514350" indent="-51435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Set up Canary releases</a:t>
            </a:r>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GitOps…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054666-34C9-43BB-9CD0-EE5258525EB4}">
  <ds:schemaRefs>
    <ds:schemaRef ds:uri="http://schemas.microsoft.com/sharepoint/v3/contenttype/forms"/>
  </ds:schemaRefs>
</ds:datastoreItem>
</file>

<file path=customXml/itemProps2.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9531</TotalTime>
  <Words>1983</Words>
  <Application>Microsoft Office PowerPoint</Application>
  <PresentationFormat>Widescreen</PresentationFormat>
  <Paragraphs>257</Paragraphs>
  <Slides>44</Slides>
  <Notes>23</Notes>
  <HiddenSlides>1</HiddenSlides>
  <MMClips>0</MMClips>
  <ScaleCrop>false</ScaleCrop>
  <HeadingPairs>
    <vt:vector size="6" baseType="variant">
      <vt:variant>
        <vt:lpstr>Fonts Used</vt:lpstr>
      </vt:variant>
      <vt:variant>
        <vt:i4>16</vt:i4>
      </vt:variant>
      <vt:variant>
        <vt:lpstr>Theme</vt:lpstr>
      </vt:variant>
      <vt:variant>
        <vt:i4>12</vt:i4>
      </vt:variant>
      <vt:variant>
        <vt:lpstr>Slide Titles</vt:lpstr>
      </vt:variant>
      <vt:variant>
        <vt:i4>44</vt:i4>
      </vt:variant>
    </vt:vector>
  </HeadingPairs>
  <TitlesOfParts>
    <vt:vector size="72" baseType="lpstr">
      <vt:lpstr>-apple-system</vt:lpstr>
      <vt:lpstr>Arial</vt:lpstr>
      <vt:lpstr>Calibri</vt:lpstr>
      <vt:lpstr>Consolas</vt:lpstr>
      <vt:lpstr>Courier New</vt:lpstr>
      <vt:lpstr>Noto Sans Symbols</vt:lpstr>
      <vt:lpstr>Noto Symbol</vt:lpstr>
      <vt:lpstr>Novacento Sans Wide</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4_5-30660_TR21_BO_CT_Template</vt:lpstr>
      <vt:lpstr>GitOps</vt:lpstr>
      <vt:lpstr>Challenge Scenario</vt:lpstr>
      <vt:lpstr>Challenge Scenario</vt:lpstr>
      <vt:lpstr>Questions to ask</vt:lpstr>
      <vt:lpstr>Bespoke application deployment</vt:lpstr>
      <vt:lpstr>Personas</vt:lpstr>
      <vt:lpstr>Customer Needs?</vt:lpstr>
      <vt:lpstr>Summary</vt:lpstr>
      <vt:lpstr>PowerPoint Presentation</vt:lpstr>
      <vt:lpstr>PowerPoint Presentation</vt:lpstr>
      <vt:lpstr>PowerPoint Presentation</vt:lpstr>
      <vt:lpstr>Introducing GitOps  What’s all the hype?!</vt:lpstr>
      <vt:lpstr>What is GitOps</vt:lpstr>
      <vt:lpstr>Push-based deployments</vt:lpstr>
      <vt:lpstr>Pull-based deployments</vt:lpstr>
      <vt:lpstr>Working with Multiple Applications and Environments</vt:lpstr>
      <vt:lpstr>PowerPoint Presentation</vt:lpstr>
      <vt:lpstr>PowerPoint Presentation</vt:lpstr>
      <vt:lpstr>PowerPoint Presentation</vt:lpstr>
      <vt:lpstr>GitOps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GitOps  &lt;Subtopic&gt;</vt:lpstr>
      <vt:lpstr>PowerPoint Presentation</vt:lpstr>
      <vt:lpstr>PowerPoint Presentation</vt:lpstr>
      <vt:lpstr>PowerPoint Presentation</vt:lpstr>
      <vt:lpstr>PowerPoint Presentation</vt:lpstr>
      <vt:lpstr>DevOps with K8S  Helm</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Rishabh</cp:lastModifiedBy>
  <cp:revision>114</cp:revision>
  <dcterms:modified xsi:type="dcterms:W3CDTF">2021-01-12T21:29:14Z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